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743" r:id="rId3"/>
    <p:sldId id="750" r:id="rId4"/>
    <p:sldId id="729" r:id="rId5"/>
    <p:sldId id="745" r:id="rId6"/>
    <p:sldId id="746" r:id="rId7"/>
    <p:sldId id="747" r:id="rId8"/>
    <p:sldId id="748" r:id="rId9"/>
    <p:sldId id="749" r:id="rId10"/>
    <p:sldId id="751" r:id="rId11"/>
    <p:sldId id="736" r:id="rId12"/>
    <p:sldId id="298" r:id="rId13"/>
  </p:sldIdLst>
  <p:sldSz cx="18288000" cy="10287000"/>
  <p:notesSz cx="6858000" cy="9144000"/>
  <p:embeddedFontLst>
    <p:embeddedFont>
      <p:font typeface="PT Sans Bold" panose="020B0604020202020204" charset="0"/>
      <p:regular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48" autoAdjust="0"/>
  </p:normalViewPr>
  <p:slideViewPr>
    <p:cSldViewPr>
      <p:cViewPr varScale="1">
        <p:scale>
          <a:sx n="73" d="100"/>
          <a:sy n="73" d="100"/>
        </p:scale>
        <p:origin x="1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Hoja3!$V$3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Hoja3!$U$4:$U$9</c:f>
              <c:strCache>
                <c:ptCount val="6"/>
                <c:pt idx="0">
                  <c:v>CENTRAL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 </c:v>
                </c:pt>
                <c:pt idx="5">
                  <c:v>VIEJO CALDAS</c:v>
                </c:pt>
              </c:strCache>
            </c:strRef>
          </c:cat>
          <c:val>
            <c:numRef>
              <c:f>Hoja3!$V$4:$V$9</c:f>
              <c:numCache>
                <c:formatCode>General</c:formatCode>
                <c:ptCount val="6"/>
                <c:pt idx="0">
                  <c:v>215</c:v>
                </c:pt>
                <c:pt idx="1">
                  <c:v>69</c:v>
                </c:pt>
                <c:pt idx="2">
                  <c:v>90</c:v>
                </c:pt>
                <c:pt idx="3">
                  <c:v>155</c:v>
                </c:pt>
                <c:pt idx="4">
                  <c:v>79</c:v>
                </c:pt>
                <c:pt idx="5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D3-465B-84BD-55292A5B8656}"/>
            </c:ext>
          </c:extLst>
        </c:ser>
        <c:ser>
          <c:idx val="1"/>
          <c:order val="1"/>
          <c:tx>
            <c:strRef>
              <c:f>Hoja3!$W$3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Hoja3!$U$4:$U$9</c:f>
              <c:strCache>
                <c:ptCount val="6"/>
                <c:pt idx="0">
                  <c:v>CENTRAL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 </c:v>
                </c:pt>
                <c:pt idx="5">
                  <c:v>VIEJO CALDAS</c:v>
                </c:pt>
              </c:strCache>
            </c:strRef>
          </c:cat>
          <c:val>
            <c:numRef>
              <c:f>Hoja3!$W$4:$W$9</c:f>
              <c:numCache>
                <c:formatCode>General</c:formatCode>
                <c:ptCount val="6"/>
                <c:pt idx="0">
                  <c:v>16</c:v>
                </c:pt>
                <c:pt idx="1">
                  <c:v>10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D3-465B-84BD-55292A5B8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5469135"/>
        <c:axId val="1595472047"/>
      </c:barChart>
      <c:catAx>
        <c:axId val="1595469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95472047"/>
        <c:crosses val="autoZero"/>
        <c:auto val="1"/>
        <c:lblAlgn val="ctr"/>
        <c:lblOffset val="100"/>
        <c:noMultiLvlLbl val="0"/>
      </c:catAx>
      <c:valAx>
        <c:axId val="159547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95469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Hoja3!$D$24</c:f>
              <c:strCache>
                <c:ptCount val="1"/>
                <c:pt idx="0">
                  <c:v>&lt;200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Hoja3!$D$25:$D$30</c:f>
              <c:numCache>
                <c:formatCode>General</c:formatCode>
                <c:ptCount val="6"/>
                <c:pt idx="0">
                  <c:v>22</c:v>
                </c:pt>
                <c:pt idx="1">
                  <c:v>8</c:v>
                </c:pt>
                <c:pt idx="2">
                  <c:v>11</c:v>
                </c:pt>
                <c:pt idx="3">
                  <c:v>18</c:v>
                </c:pt>
                <c:pt idx="4">
                  <c:v>10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6-4D04-A0D5-B49AD16725CC}"/>
            </c:ext>
          </c:extLst>
        </c:ser>
        <c:ser>
          <c:idx val="1"/>
          <c:order val="1"/>
          <c:tx>
            <c:strRef>
              <c:f>Hoja3!$E$24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Hoja3!$E$25:$E$30</c:f>
              <c:numCache>
                <c:formatCode>0.00</c:formatCode>
                <c:ptCount val="6"/>
                <c:pt idx="0">
                  <c:v>10.280373831775702</c:v>
                </c:pt>
                <c:pt idx="1">
                  <c:v>11.940298507462687</c:v>
                </c:pt>
                <c:pt idx="2">
                  <c:v>13.580246913580247</c:v>
                </c:pt>
                <c:pt idx="3">
                  <c:v>13.235294117647058</c:v>
                </c:pt>
                <c:pt idx="4">
                  <c:v>12.987012987012987</c:v>
                </c:pt>
                <c:pt idx="5">
                  <c:v>10.377358490566039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06-4D04-A0D5-B49AD16725CC}"/>
            </c:ext>
          </c:extLst>
        </c:ser>
        <c:ser>
          <c:idx val="2"/>
          <c:order val="2"/>
          <c:tx>
            <c:strRef>
              <c:f>Hoja3!$F$24</c:f>
              <c:strCache>
                <c:ptCount val="1"/>
                <c:pt idx="0">
                  <c:v>200 A 350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Hoja3!$F$25:$F$30</c:f>
              <c:numCache>
                <c:formatCode>General</c:formatCode>
                <c:ptCount val="6"/>
                <c:pt idx="0">
                  <c:v>30</c:v>
                </c:pt>
                <c:pt idx="1">
                  <c:v>5</c:v>
                </c:pt>
                <c:pt idx="2">
                  <c:v>14</c:v>
                </c:pt>
                <c:pt idx="3">
                  <c:v>13</c:v>
                </c:pt>
                <c:pt idx="4">
                  <c:v>16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06-4D04-A0D5-B49AD16725CC}"/>
            </c:ext>
          </c:extLst>
        </c:ser>
        <c:ser>
          <c:idx val="3"/>
          <c:order val="3"/>
          <c:tx>
            <c:strRef>
              <c:f>Hoja3!$G$24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Hoja3!$G$25:$G$30</c:f>
              <c:numCache>
                <c:formatCode>0.00</c:formatCode>
                <c:ptCount val="6"/>
                <c:pt idx="0">
                  <c:v>14.018691588785046</c:v>
                </c:pt>
                <c:pt idx="1">
                  <c:v>7.4626865671641793</c:v>
                </c:pt>
                <c:pt idx="2">
                  <c:v>17.283950617283949</c:v>
                </c:pt>
                <c:pt idx="3">
                  <c:v>9.5588235294117645</c:v>
                </c:pt>
                <c:pt idx="4">
                  <c:v>20.779220779220779</c:v>
                </c:pt>
                <c:pt idx="5">
                  <c:v>15.09433962264151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06-4D04-A0D5-B49AD16725CC}"/>
            </c:ext>
          </c:extLst>
        </c:ser>
        <c:ser>
          <c:idx val="4"/>
          <c:order val="4"/>
          <c:tx>
            <c:strRef>
              <c:f>Hoja3!$H$24</c:f>
              <c:strCache>
                <c:ptCount val="1"/>
                <c:pt idx="0">
                  <c:v>&gt;350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Hoja3!$H$25:$H$30</c:f>
              <c:numCache>
                <c:formatCode>General</c:formatCode>
                <c:ptCount val="6"/>
                <c:pt idx="0">
                  <c:v>162</c:v>
                </c:pt>
                <c:pt idx="1">
                  <c:v>54</c:v>
                </c:pt>
                <c:pt idx="2">
                  <c:v>56</c:v>
                </c:pt>
                <c:pt idx="3">
                  <c:v>105</c:v>
                </c:pt>
                <c:pt idx="4">
                  <c:v>51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06-4D04-A0D5-B49AD16725CC}"/>
            </c:ext>
          </c:extLst>
        </c:ser>
        <c:ser>
          <c:idx val="5"/>
          <c:order val="5"/>
          <c:tx>
            <c:strRef>
              <c:f>Hoja3!$I$24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Hoja3!$C$25:$C$30</c:f>
              <c:strCache>
                <c:ptCount val="6"/>
                <c:pt idx="0">
                  <c:v>CENTRAL </c:v>
                </c:pt>
                <c:pt idx="1">
                  <c:v>NORESTE</c:v>
                </c:pt>
                <c:pt idx="2">
                  <c:v>NORTE</c:v>
                </c:pt>
                <c:pt idx="3">
                  <c:v>OCCIDENTE </c:v>
                </c:pt>
                <c:pt idx="4">
                  <c:v>ORIENTE</c:v>
                </c:pt>
                <c:pt idx="5">
                  <c:v>VIEJO CALDAS</c:v>
                </c:pt>
              </c:strCache>
            </c:strRef>
          </c:cat>
          <c:val>
            <c:numRef>
              <c:f>Hoja3!$I$25:$I$30</c:f>
              <c:numCache>
                <c:formatCode>0.00</c:formatCode>
                <c:ptCount val="6"/>
                <c:pt idx="0">
                  <c:v>75.700934579439249</c:v>
                </c:pt>
                <c:pt idx="1">
                  <c:v>80.597014925373131</c:v>
                </c:pt>
                <c:pt idx="2">
                  <c:v>69.135802469135797</c:v>
                </c:pt>
                <c:pt idx="3">
                  <c:v>77.205882352941174</c:v>
                </c:pt>
                <c:pt idx="4">
                  <c:v>66.233766233766232</c:v>
                </c:pt>
                <c:pt idx="5">
                  <c:v>74.528301886792448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06-4D04-A0D5-B49AD1672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2981184"/>
        <c:axId val="2032982016"/>
      </c:barChart>
      <c:catAx>
        <c:axId val="203298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32982016"/>
        <c:crosses val="autoZero"/>
        <c:auto val="1"/>
        <c:lblAlgn val="ctr"/>
        <c:lblOffset val="100"/>
        <c:noMultiLvlLbl val="0"/>
      </c:catAx>
      <c:valAx>
        <c:axId val="203298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3298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Hoja3!$C$35</c:f>
              <c:strCache>
                <c:ptCount val="1"/>
                <c:pt idx="0">
                  <c:v>CENTRAL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Hoja3!$D$35:$K$35</c:f>
              <c:numCache>
                <c:formatCode>0.00</c:formatCode>
                <c:ptCount val="8"/>
                <c:pt idx="0" formatCode="General">
                  <c:v>145</c:v>
                </c:pt>
                <c:pt idx="1">
                  <c:v>67.757009345794387</c:v>
                </c:pt>
                <c:pt idx="2" formatCode="General">
                  <c:v>10</c:v>
                </c:pt>
                <c:pt idx="3">
                  <c:v>4.6728971962616823</c:v>
                </c:pt>
                <c:pt idx="4" formatCode="General">
                  <c:v>16</c:v>
                </c:pt>
                <c:pt idx="5">
                  <c:v>7.4766355140186915</c:v>
                </c:pt>
                <c:pt idx="6" formatCode="General">
                  <c:v>43</c:v>
                </c:pt>
                <c:pt idx="7">
                  <c:v>20.093457943925234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2-40A8-8B5A-B78BFD287C3C}"/>
            </c:ext>
          </c:extLst>
        </c:ser>
        <c:ser>
          <c:idx val="1"/>
          <c:order val="1"/>
          <c:tx>
            <c:strRef>
              <c:f>Hoja3!$C$36</c:f>
              <c:strCache>
                <c:ptCount val="1"/>
                <c:pt idx="0">
                  <c:v>NORESTE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Hoja3!$D$36:$K$36</c:f>
              <c:numCache>
                <c:formatCode>0.00</c:formatCode>
                <c:ptCount val="8"/>
                <c:pt idx="0" formatCode="General">
                  <c:v>40</c:v>
                </c:pt>
                <c:pt idx="1">
                  <c:v>59.701492537313435</c:v>
                </c:pt>
                <c:pt idx="2" formatCode="General">
                  <c:v>8</c:v>
                </c:pt>
                <c:pt idx="3">
                  <c:v>11.940298507462687</c:v>
                </c:pt>
                <c:pt idx="4" formatCode="General">
                  <c:v>5</c:v>
                </c:pt>
                <c:pt idx="5">
                  <c:v>7.4626865671641793</c:v>
                </c:pt>
                <c:pt idx="6" formatCode="General">
                  <c:v>14</c:v>
                </c:pt>
                <c:pt idx="7">
                  <c:v>20.895522388059703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F2-40A8-8B5A-B78BFD287C3C}"/>
            </c:ext>
          </c:extLst>
        </c:ser>
        <c:ser>
          <c:idx val="2"/>
          <c:order val="2"/>
          <c:tx>
            <c:strRef>
              <c:f>Hoja3!$C$37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Hoja3!$D$37:$K$37</c:f>
              <c:numCache>
                <c:formatCode>0.00</c:formatCode>
                <c:ptCount val="8"/>
                <c:pt idx="0" formatCode="General">
                  <c:v>53</c:v>
                </c:pt>
                <c:pt idx="1">
                  <c:v>65.432098765432102</c:v>
                </c:pt>
                <c:pt idx="2" formatCode="General">
                  <c:v>8</c:v>
                </c:pt>
                <c:pt idx="3">
                  <c:v>9.8765432098765427</c:v>
                </c:pt>
                <c:pt idx="4" formatCode="General">
                  <c:v>4</c:v>
                </c:pt>
                <c:pt idx="5">
                  <c:v>4.9382716049382713</c:v>
                </c:pt>
                <c:pt idx="6" formatCode="General">
                  <c:v>16</c:v>
                </c:pt>
                <c:pt idx="7">
                  <c:v>19.753086419753085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F2-40A8-8B5A-B78BFD287C3C}"/>
            </c:ext>
          </c:extLst>
        </c:ser>
        <c:ser>
          <c:idx val="3"/>
          <c:order val="3"/>
          <c:tx>
            <c:strRef>
              <c:f>Hoja3!$C$38</c:f>
              <c:strCache>
                <c:ptCount val="1"/>
                <c:pt idx="0">
                  <c:v>OCCIDENTE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Hoja3!$D$38:$K$38</c:f>
              <c:numCache>
                <c:formatCode>0.00</c:formatCode>
                <c:ptCount val="8"/>
                <c:pt idx="0" formatCode="General">
                  <c:v>75</c:v>
                </c:pt>
                <c:pt idx="1">
                  <c:v>55.147058823529413</c:v>
                </c:pt>
                <c:pt idx="2" formatCode="General">
                  <c:v>17</c:v>
                </c:pt>
                <c:pt idx="3">
                  <c:v>12.5</c:v>
                </c:pt>
                <c:pt idx="4" formatCode="General">
                  <c:v>7</c:v>
                </c:pt>
                <c:pt idx="5">
                  <c:v>5.1470588235294121</c:v>
                </c:pt>
                <c:pt idx="6" formatCode="General">
                  <c:v>37</c:v>
                </c:pt>
                <c:pt idx="7">
                  <c:v>27.205882352941178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F2-40A8-8B5A-B78BFD287C3C}"/>
            </c:ext>
          </c:extLst>
        </c:ser>
        <c:ser>
          <c:idx val="4"/>
          <c:order val="4"/>
          <c:tx>
            <c:strRef>
              <c:f>Hoja3!$C$39</c:f>
              <c:strCache>
                <c:ptCount val="1"/>
                <c:pt idx="0">
                  <c:v>ORIENTE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Hoja3!$D$39:$K$39</c:f>
              <c:numCache>
                <c:formatCode>0.00</c:formatCode>
                <c:ptCount val="8"/>
                <c:pt idx="0" formatCode="General">
                  <c:v>47</c:v>
                </c:pt>
                <c:pt idx="1">
                  <c:v>61.038961038961041</c:v>
                </c:pt>
                <c:pt idx="2" formatCode="General">
                  <c:v>4</c:v>
                </c:pt>
                <c:pt idx="3">
                  <c:v>5.1948051948051948</c:v>
                </c:pt>
                <c:pt idx="4" formatCode="General">
                  <c:v>3</c:v>
                </c:pt>
                <c:pt idx="5">
                  <c:v>3.8961038961038961</c:v>
                </c:pt>
                <c:pt idx="6" formatCode="General">
                  <c:v>23</c:v>
                </c:pt>
                <c:pt idx="7">
                  <c:v>29.870129870129869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F2-40A8-8B5A-B78BFD287C3C}"/>
            </c:ext>
          </c:extLst>
        </c:ser>
        <c:ser>
          <c:idx val="5"/>
          <c:order val="5"/>
          <c:tx>
            <c:strRef>
              <c:f>Hoja3!$C$40</c:f>
              <c:strCache>
                <c:ptCount val="1"/>
                <c:pt idx="0">
                  <c:v>VIEJO CALDAS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Hoja3!$D$34:$K$34</c:f>
              <c:strCache>
                <c:ptCount val="8"/>
                <c:pt idx="0">
                  <c:v>&lt;40</c:v>
                </c:pt>
                <c:pt idx="1">
                  <c:v>%</c:v>
                </c:pt>
                <c:pt idx="2">
                  <c:v>41 A 200</c:v>
                </c:pt>
                <c:pt idx="3">
                  <c:v>%</c:v>
                </c:pt>
                <c:pt idx="4">
                  <c:v>200 A 1000</c:v>
                </c:pt>
                <c:pt idx="5">
                  <c:v>%</c:v>
                </c:pt>
                <c:pt idx="6">
                  <c:v>&gt;1000</c:v>
                </c:pt>
                <c:pt idx="7">
                  <c:v>%</c:v>
                </c:pt>
              </c:strCache>
            </c:strRef>
          </c:cat>
          <c:val>
            <c:numRef>
              <c:f>Hoja3!$D$40:$K$40</c:f>
              <c:numCache>
                <c:formatCode>0.00</c:formatCode>
                <c:ptCount val="8"/>
                <c:pt idx="0" formatCode="General">
                  <c:v>68</c:v>
                </c:pt>
                <c:pt idx="1">
                  <c:v>64.15094339622641</c:v>
                </c:pt>
                <c:pt idx="2" formatCode="General">
                  <c:v>8</c:v>
                </c:pt>
                <c:pt idx="3">
                  <c:v>7.5471698113207548</c:v>
                </c:pt>
                <c:pt idx="4" formatCode="General">
                  <c:v>5</c:v>
                </c:pt>
                <c:pt idx="5">
                  <c:v>4.716981132075472</c:v>
                </c:pt>
                <c:pt idx="6" formatCode="General">
                  <c:v>25</c:v>
                </c:pt>
                <c:pt idx="7">
                  <c:v>23.584905660377359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CF2-40A8-8B5A-B78BFD287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4888255"/>
        <c:axId val="1594895327"/>
      </c:barChart>
      <c:catAx>
        <c:axId val="159488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94895327"/>
        <c:crosses val="autoZero"/>
        <c:auto val="1"/>
        <c:lblAlgn val="ctr"/>
        <c:lblOffset val="100"/>
        <c:noMultiLvlLbl val="0"/>
      </c:catAx>
      <c:valAx>
        <c:axId val="1594895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94888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Hoja1!$F$5</c:f>
              <c:strCache>
                <c:ptCount val="1"/>
                <c:pt idx="0">
                  <c:v>POBLACION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Hoja1!$E$6:$E$12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Hoja1!$F$6:$F$12</c:f>
              <c:numCache>
                <c:formatCode>General</c:formatCode>
                <c:ptCount val="7"/>
                <c:pt idx="0">
                  <c:v>716</c:v>
                </c:pt>
                <c:pt idx="1">
                  <c:v>711</c:v>
                </c:pt>
                <c:pt idx="2">
                  <c:v>729</c:v>
                </c:pt>
                <c:pt idx="3">
                  <c:v>738</c:v>
                </c:pt>
                <c:pt idx="4">
                  <c:v>749</c:v>
                </c:pt>
                <c:pt idx="5">
                  <c:v>764</c:v>
                </c:pt>
                <c:pt idx="6">
                  <c:v>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3-4F89-8BF3-A6C37B9B06D9}"/>
            </c:ext>
          </c:extLst>
        </c:ser>
        <c:ser>
          <c:idx val="1"/>
          <c:order val="1"/>
          <c:tx>
            <c:strRef>
              <c:f>Hoja1!$G$5</c:f>
              <c:strCache>
                <c:ptCount val="1"/>
                <c:pt idx="0">
                  <c:v>DISENTIMIENTO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Hoja1!$E$6:$E$12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Hoja1!$G$6:$G$12</c:f>
              <c:numCache>
                <c:formatCode>General</c:formatCode>
                <c:ptCount val="7"/>
                <c:pt idx="0">
                  <c:v>10</c:v>
                </c:pt>
                <c:pt idx="1">
                  <c:v>6</c:v>
                </c:pt>
                <c:pt idx="2">
                  <c:v>4</c:v>
                </c:pt>
                <c:pt idx="3">
                  <c:v>0</c:v>
                </c:pt>
                <c:pt idx="4">
                  <c:v>9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43-4F89-8BF3-A6C37B9B06D9}"/>
            </c:ext>
          </c:extLst>
        </c:ser>
        <c:ser>
          <c:idx val="2"/>
          <c:order val="2"/>
          <c:tx>
            <c:strRef>
              <c:f>Hoja1!$H$5</c:f>
              <c:strCache>
                <c:ptCount val="1"/>
                <c:pt idx="0">
                  <c:v>LIBERTAD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Hoja1!$E$6:$E$12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Hoja1!$H$6:$H$12</c:f>
              <c:numCache>
                <c:formatCode>General</c:formatCode>
                <c:ptCount val="7"/>
                <c:pt idx="0">
                  <c:v>15</c:v>
                </c:pt>
                <c:pt idx="1">
                  <c:v>6</c:v>
                </c:pt>
                <c:pt idx="2">
                  <c:v>18</c:v>
                </c:pt>
                <c:pt idx="3">
                  <c:v>12</c:v>
                </c:pt>
                <c:pt idx="4">
                  <c:v>9</c:v>
                </c:pt>
                <c:pt idx="5">
                  <c:v>8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43-4F89-8BF3-A6C37B9B06D9}"/>
            </c:ext>
          </c:extLst>
        </c:ser>
        <c:ser>
          <c:idx val="3"/>
          <c:order val="3"/>
          <c:tx>
            <c:strRef>
              <c:f>Hoja1!$I$5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Hoja1!$E$6:$E$12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Hoja1!$I$6:$I$12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48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43-4F89-8BF3-A6C37B9B0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3288367"/>
        <c:axId val="1403286287"/>
      </c:barChart>
      <c:catAx>
        <c:axId val="140328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03286287"/>
        <c:crosses val="autoZero"/>
        <c:auto val="1"/>
        <c:lblAlgn val="ctr"/>
        <c:lblOffset val="100"/>
        <c:noMultiLvlLbl val="0"/>
      </c:catAx>
      <c:valAx>
        <c:axId val="140328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03288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EBF03-8506-47F3-823C-11D9D1F7FCD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16EEB1C-4D5E-40C6-BF35-03B78FE3B920}">
      <dgm:prSet phldrT="[Texto]"/>
      <dgm:spPr/>
      <dgm:t>
        <a:bodyPr/>
        <a:lstStyle/>
        <a:p>
          <a:r>
            <a:rPr lang="es-CO" dirty="0" smtClean="0"/>
            <a:t>DR DIEGO MEDICA </a:t>
          </a:r>
        </a:p>
        <a:p>
          <a:r>
            <a:rPr lang="es-CO" dirty="0" smtClean="0"/>
            <a:t>DRA</a:t>
          </a:r>
          <a:r>
            <a:rPr lang="es-CO" dirty="0"/>
            <a:t>. DIANA MIRANDA</a:t>
          </a:r>
        </a:p>
        <a:p>
          <a:r>
            <a:rPr lang="es-CO" dirty="0"/>
            <a:t>DR. GILBERTO HOYOS</a:t>
          </a:r>
        </a:p>
        <a:p>
          <a:r>
            <a:rPr lang="es-CO" dirty="0"/>
            <a:t> </a:t>
          </a:r>
        </a:p>
      </dgm:t>
    </dgm:pt>
    <dgm:pt modelId="{ECFCE3C7-ACD0-4CD2-8E38-20F7FC10AF4E}" type="parTrans" cxnId="{DDEAD59E-9F36-472B-9B47-22340CA36B5F}">
      <dgm:prSet/>
      <dgm:spPr/>
      <dgm:t>
        <a:bodyPr/>
        <a:lstStyle/>
        <a:p>
          <a:endParaRPr lang="es-CO"/>
        </a:p>
      </dgm:t>
    </dgm:pt>
    <dgm:pt modelId="{946EDDCB-DF67-4E02-9F26-71245097A3FD}" type="sibTrans" cxnId="{DDEAD59E-9F36-472B-9B47-22340CA36B5F}">
      <dgm:prSet/>
      <dgm:spPr/>
      <dgm:t>
        <a:bodyPr/>
        <a:lstStyle/>
        <a:p>
          <a:endParaRPr lang="es-CO"/>
        </a:p>
      </dgm:t>
    </dgm:pt>
    <dgm:pt modelId="{07994E72-08DD-4F7D-BCD3-0BCA925B05AD}">
      <dgm:prSet phldrT="[Texto]"/>
      <dgm:spPr/>
      <dgm:t>
        <a:bodyPr/>
        <a:lstStyle/>
        <a:p>
          <a:endParaRPr lang="es-CO" dirty="0"/>
        </a:p>
      </dgm:t>
    </dgm:pt>
    <dgm:pt modelId="{1789511C-5D65-4B2B-B6FD-54B853BD75C3}" type="parTrans" cxnId="{176816DF-26FF-4A7B-8F0A-D7C0BDF02A97}">
      <dgm:prSet/>
      <dgm:spPr/>
      <dgm:t>
        <a:bodyPr/>
        <a:lstStyle/>
        <a:p>
          <a:endParaRPr lang="es-CO"/>
        </a:p>
      </dgm:t>
    </dgm:pt>
    <dgm:pt modelId="{B8E4DD07-9055-4D74-91FC-2F57C47D8D55}" type="sibTrans" cxnId="{176816DF-26FF-4A7B-8F0A-D7C0BDF02A97}">
      <dgm:prSet/>
      <dgm:spPr/>
      <dgm:t>
        <a:bodyPr/>
        <a:lstStyle/>
        <a:p>
          <a:endParaRPr lang="es-CO"/>
        </a:p>
      </dgm:t>
    </dgm:pt>
    <dgm:pt modelId="{31A9D13F-C9C8-4F44-B3FE-F5EACA7291BF}">
      <dgm:prSet phldrT="[Texto]"/>
      <dgm:spPr/>
      <dgm:t>
        <a:bodyPr/>
        <a:lstStyle/>
        <a:p>
          <a:r>
            <a:rPr lang="es-CO" dirty="0"/>
            <a:t>DRA</a:t>
          </a:r>
          <a:r>
            <a:rPr lang="es-CO" dirty="0" smtClean="0"/>
            <a:t>. PATRICIA SERRATO </a:t>
          </a:r>
          <a:endParaRPr lang="es-CO" dirty="0"/>
        </a:p>
      </dgm:t>
    </dgm:pt>
    <dgm:pt modelId="{1E6118F8-5A77-4FAB-986D-3429AB035DDE}" type="parTrans" cxnId="{84386E33-0E75-4854-B26C-52F2743BEADA}">
      <dgm:prSet/>
      <dgm:spPr/>
      <dgm:t>
        <a:bodyPr/>
        <a:lstStyle/>
        <a:p>
          <a:endParaRPr lang="es-CO"/>
        </a:p>
      </dgm:t>
    </dgm:pt>
    <dgm:pt modelId="{B09A602F-31E8-4320-AC6A-004A0C943396}" type="sibTrans" cxnId="{84386E33-0E75-4854-B26C-52F2743BEADA}">
      <dgm:prSet/>
      <dgm:spPr/>
      <dgm:t>
        <a:bodyPr/>
        <a:lstStyle/>
        <a:p>
          <a:endParaRPr lang="es-CO"/>
        </a:p>
      </dgm:t>
    </dgm:pt>
    <dgm:pt modelId="{2D7B126B-0FCF-44B3-953B-9CB58EDFA01F}">
      <dgm:prSet/>
      <dgm:spPr/>
      <dgm:t>
        <a:bodyPr/>
        <a:lstStyle/>
        <a:p>
          <a:r>
            <a:rPr lang="es-CO" dirty="0" smtClean="0"/>
            <a:t>DRA. MARIA CLEMENCIA GLAVIS</a:t>
          </a:r>
        </a:p>
        <a:p>
          <a:r>
            <a:rPr lang="es-CO" dirty="0" smtClean="0"/>
            <a:t>DR. ERIC DELGADO</a:t>
          </a:r>
        </a:p>
        <a:p>
          <a:r>
            <a:rPr lang="es-CO" dirty="0" smtClean="0"/>
            <a:t>LIC. MILENA CORDOBA</a:t>
          </a:r>
          <a:endParaRPr lang="es-CO" dirty="0"/>
        </a:p>
      </dgm:t>
    </dgm:pt>
    <dgm:pt modelId="{C4C80377-C6A4-4CB6-9A19-99A1835E6FB4}" type="parTrans" cxnId="{9ABC86D8-AC87-4133-B493-4048786DA07A}">
      <dgm:prSet/>
      <dgm:spPr/>
      <dgm:t>
        <a:bodyPr/>
        <a:lstStyle/>
        <a:p>
          <a:endParaRPr lang="es-CO"/>
        </a:p>
      </dgm:t>
    </dgm:pt>
    <dgm:pt modelId="{A8A079EB-92A5-43D5-AB93-28E22FD1E365}" type="sibTrans" cxnId="{9ABC86D8-AC87-4133-B493-4048786DA07A}">
      <dgm:prSet/>
      <dgm:spPr/>
      <dgm:t>
        <a:bodyPr/>
        <a:lstStyle/>
        <a:p>
          <a:endParaRPr lang="es-CO"/>
        </a:p>
      </dgm:t>
    </dgm:pt>
    <dgm:pt modelId="{D5460887-1A18-4111-8EFB-FFB305F3C3BE}" type="pres">
      <dgm:prSet presAssocID="{9D2EBF03-8506-47F3-823C-11D9D1F7FCD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F6667C9-6C0C-445F-84B9-FC70B6D74247}" type="pres">
      <dgm:prSet presAssocID="{9D2EBF03-8506-47F3-823C-11D9D1F7FCDE}" presName="Name1" presStyleCnt="0"/>
      <dgm:spPr/>
    </dgm:pt>
    <dgm:pt modelId="{791CEA69-8FE2-4B11-933D-5FF0744DC60E}" type="pres">
      <dgm:prSet presAssocID="{9D2EBF03-8506-47F3-823C-11D9D1F7FCDE}" presName="cycle" presStyleCnt="0"/>
      <dgm:spPr/>
    </dgm:pt>
    <dgm:pt modelId="{5737E770-EE61-4AE9-ACD8-61562ECA9CD4}" type="pres">
      <dgm:prSet presAssocID="{9D2EBF03-8506-47F3-823C-11D9D1F7FCDE}" presName="srcNode" presStyleLbl="node1" presStyleIdx="0" presStyleCnt="4"/>
      <dgm:spPr/>
    </dgm:pt>
    <dgm:pt modelId="{346D54ED-0CAE-4E12-A6E0-E374B968257A}" type="pres">
      <dgm:prSet presAssocID="{9D2EBF03-8506-47F3-823C-11D9D1F7FCDE}" presName="conn" presStyleLbl="parChTrans1D2" presStyleIdx="0" presStyleCnt="1"/>
      <dgm:spPr/>
      <dgm:t>
        <a:bodyPr/>
        <a:lstStyle/>
        <a:p>
          <a:endParaRPr lang="es-ES"/>
        </a:p>
      </dgm:t>
    </dgm:pt>
    <dgm:pt modelId="{66E8AA1F-2F50-4A57-8171-0CADBB27721C}" type="pres">
      <dgm:prSet presAssocID="{9D2EBF03-8506-47F3-823C-11D9D1F7FCDE}" presName="extraNode" presStyleLbl="node1" presStyleIdx="0" presStyleCnt="4"/>
      <dgm:spPr/>
    </dgm:pt>
    <dgm:pt modelId="{02E0FA9C-EE25-4257-8A6A-492E21742DD8}" type="pres">
      <dgm:prSet presAssocID="{9D2EBF03-8506-47F3-823C-11D9D1F7FCDE}" presName="dstNode" presStyleLbl="node1" presStyleIdx="0" presStyleCnt="4"/>
      <dgm:spPr/>
    </dgm:pt>
    <dgm:pt modelId="{37CEC7C8-C277-477A-B981-66789933FD0C}" type="pres">
      <dgm:prSet presAssocID="{2D7B126B-0FCF-44B3-953B-9CB58EDFA01F}" presName="text_1" presStyleLbl="node1" presStyleIdx="0" presStyleCnt="4" custScaleY="128705" custLinFactNeighborX="3442" custLinFactNeighborY="-1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4A7BA5-8B72-4B06-A3AE-77C46AA2D3FD}" type="pres">
      <dgm:prSet presAssocID="{2D7B126B-0FCF-44B3-953B-9CB58EDFA01F}" presName="accent_1" presStyleCnt="0"/>
      <dgm:spPr/>
    </dgm:pt>
    <dgm:pt modelId="{129DF7BC-7FA6-49FD-8C30-4034BDD1D68A}" type="pres">
      <dgm:prSet presAssocID="{2D7B126B-0FCF-44B3-953B-9CB58EDFA01F}" presName="accentRepeatNode" presStyleLbl="solidFgAcc1" presStyleIdx="0" presStyleCnt="4"/>
      <dgm:spPr/>
    </dgm:pt>
    <dgm:pt modelId="{92DA5ACD-6027-47DC-A7F4-631F65719EFE}" type="pres">
      <dgm:prSet presAssocID="{316EEB1C-4D5E-40C6-BF35-03B78FE3B920}" presName="text_2" presStyleLbl="node1" presStyleIdx="1" presStyleCnt="4" custScaleY="129170" custLinFactNeighborX="1937" custLinFactNeighborY="-37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EF620E-25C8-431C-B814-47CDD4C17F45}" type="pres">
      <dgm:prSet presAssocID="{316EEB1C-4D5E-40C6-BF35-03B78FE3B920}" presName="accent_2" presStyleCnt="0"/>
      <dgm:spPr/>
    </dgm:pt>
    <dgm:pt modelId="{59A7F556-859B-4484-BAD2-16A7069E3B7B}" type="pres">
      <dgm:prSet presAssocID="{316EEB1C-4D5E-40C6-BF35-03B78FE3B920}" presName="accentRepeatNode" presStyleLbl="solidFgAcc1" presStyleIdx="1" presStyleCnt="4"/>
      <dgm:spPr/>
    </dgm:pt>
    <dgm:pt modelId="{F0F492BB-10D7-4A31-982A-C99229CD6D95}" type="pres">
      <dgm:prSet presAssocID="{07994E72-08DD-4F7D-BCD3-0BCA925B05AD}" presName="text_3" presStyleLbl="node1" presStyleIdx="2" presStyleCnt="4" custScaleY="1247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6B814F-2F22-4B6A-B662-B8BB0A06333B}" type="pres">
      <dgm:prSet presAssocID="{07994E72-08DD-4F7D-BCD3-0BCA925B05AD}" presName="accent_3" presStyleCnt="0"/>
      <dgm:spPr/>
    </dgm:pt>
    <dgm:pt modelId="{76E9C7B6-C6DF-421E-B0B3-5861BD981AF8}" type="pres">
      <dgm:prSet presAssocID="{07994E72-08DD-4F7D-BCD3-0BCA925B05AD}" presName="accentRepeatNode" presStyleLbl="solidFgAcc1" presStyleIdx="2" presStyleCnt="4"/>
      <dgm:spPr/>
    </dgm:pt>
    <dgm:pt modelId="{36542B4F-42AF-4A58-B02A-02708B799AAB}" type="pres">
      <dgm:prSet presAssocID="{31A9D13F-C9C8-4F44-B3FE-F5EACA7291BF}" presName="text_4" presStyleLbl="node1" presStyleIdx="3" presStyleCnt="4" custScaleY="130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06EC81-25CE-42DA-BEF5-F3DBFAF37F8B}" type="pres">
      <dgm:prSet presAssocID="{31A9D13F-C9C8-4F44-B3FE-F5EACA7291BF}" presName="accent_4" presStyleCnt="0"/>
      <dgm:spPr/>
    </dgm:pt>
    <dgm:pt modelId="{D03541CF-FCD1-422C-8983-E2CA4CF30966}" type="pres">
      <dgm:prSet presAssocID="{31A9D13F-C9C8-4F44-B3FE-F5EACA7291BF}" presName="accentRepeatNode" presStyleLbl="solidFgAcc1" presStyleIdx="3" presStyleCnt="4"/>
      <dgm:spPr/>
    </dgm:pt>
  </dgm:ptLst>
  <dgm:cxnLst>
    <dgm:cxn modelId="{439C22F8-4CB0-4826-AC63-2E70002BC72E}" type="presOf" srcId="{2D7B126B-0FCF-44B3-953B-9CB58EDFA01F}" destId="{37CEC7C8-C277-477A-B981-66789933FD0C}" srcOrd="0" destOrd="0" presId="urn:microsoft.com/office/officeart/2008/layout/VerticalCurvedList"/>
    <dgm:cxn modelId="{DDEAD59E-9F36-472B-9B47-22340CA36B5F}" srcId="{9D2EBF03-8506-47F3-823C-11D9D1F7FCDE}" destId="{316EEB1C-4D5E-40C6-BF35-03B78FE3B920}" srcOrd="1" destOrd="0" parTransId="{ECFCE3C7-ACD0-4CD2-8E38-20F7FC10AF4E}" sibTransId="{946EDDCB-DF67-4E02-9F26-71245097A3FD}"/>
    <dgm:cxn modelId="{D3D570B0-4238-4E1D-9C81-FC1EAA0BD531}" type="presOf" srcId="{31A9D13F-C9C8-4F44-B3FE-F5EACA7291BF}" destId="{36542B4F-42AF-4A58-B02A-02708B799AAB}" srcOrd="0" destOrd="0" presId="urn:microsoft.com/office/officeart/2008/layout/VerticalCurvedList"/>
    <dgm:cxn modelId="{CDBF5E8A-8BA6-4B57-9AA0-F440BDC842F4}" type="presOf" srcId="{07994E72-08DD-4F7D-BCD3-0BCA925B05AD}" destId="{F0F492BB-10D7-4A31-982A-C99229CD6D95}" srcOrd="0" destOrd="0" presId="urn:microsoft.com/office/officeart/2008/layout/VerticalCurvedList"/>
    <dgm:cxn modelId="{176816DF-26FF-4A7B-8F0A-D7C0BDF02A97}" srcId="{9D2EBF03-8506-47F3-823C-11D9D1F7FCDE}" destId="{07994E72-08DD-4F7D-BCD3-0BCA925B05AD}" srcOrd="2" destOrd="0" parTransId="{1789511C-5D65-4B2B-B6FD-54B853BD75C3}" sibTransId="{B8E4DD07-9055-4D74-91FC-2F57C47D8D55}"/>
    <dgm:cxn modelId="{9ABC86D8-AC87-4133-B493-4048786DA07A}" srcId="{9D2EBF03-8506-47F3-823C-11D9D1F7FCDE}" destId="{2D7B126B-0FCF-44B3-953B-9CB58EDFA01F}" srcOrd="0" destOrd="0" parTransId="{C4C80377-C6A4-4CB6-9A19-99A1835E6FB4}" sibTransId="{A8A079EB-92A5-43D5-AB93-28E22FD1E365}"/>
    <dgm:cxn modelId="{84386E33-0E75-4854-B26C-52F2743BEADA}" srcId="{9D2EBF03-8506-47F3-823C-11D9D1F7FCDE}" destId="{31A9D13F-C9C8-4F44-B3FE-F5EACA7291BF}" srcOrd="3" destOrd="0" parTransId="{1E6118F8-5A77-4FAB-986D-3429AB035DDE}" sibTransId="{B09A602F-31E8-4320-AC6A-004A0C943396}"/>
    <dgm:cxn modelId="{232495FE-7DBC-4968-B63F-FD475A985F74}" type="presOf" srcId="{9D2EBF03-8506-47F3-823C-11D9D1F7FCDE}" destId="{D5460887-1A18-4111-8EFB-FFB305F3C3BE}" srcOrd="0" destOrd="0" presId="urn:microsoft.com/office/officeart/2008/layout/VerticalCurvedList"/>
    <dgm:cxn modelId="{63FE61DF-C18B-422A-9723-B598B2DF9789}" type="presOf" srcId="{A8A079EB-92A5-43D5-AB93-28E22FD1E365}" destId="{346D54ED-0CAE-4E12-A6E0-E374B968257A}" srcOrd="0" destOrd="0" presId="urn:microsoft.com/office/officeart/2008/layout/VerticalCurvedList"/>
    <dgm:cxn modelId="{67ED4562-B76D-422F-BB06-B7333F7E9D0A}" type="presOf" srcId="{316EEB1C-4D5E-40C6-BF35-03B78FE3B920}" destId="{92DA5ACD-6027-47DC-A7F4-631F65719EFE}" srcOrd="0" destOrd="0" presId="urn:microsoft.com/office/officeart/2008/layout/VerticalCurvedList"/>
    <dgm:cxn modelId="{2E6441DE-75C1-42F3-8470-D13F034E0869}" type="presParOf" srcId="{D5460887-1A18-4111-8EFB-FFB305F3C3BE}" destId="{9F6667C9-6C0C-445F-84B9-FC70B6D74247}" srcOrd="0" destOrd="0" presId="urn:microsoft.com/office/officeart/2008/layout/VerticalCurvedList"/>
    <dgm:cxn modelId="{7F7FDCD8-130A-4A18-B880-F10C4BE2FCFD}" type="presParOf" srcId="{9F6667C9-6C0C-445F-84B9-FC70B6D74247}" destId="{791CEA69-8FE2-4B11-933D-5FF0744DC60E}" srcOrd="0" destOrd="0" presId="urn:microsoft.com/office/officeart/2008/layout/VerticalCurvedList"/>
    <dgm:cxn modelId="{98CD5A60-D306-468D-BA92-85D4C3019A54}" type="presParOf" srcId="{791CEA69-8FE2-4B11-933D-5FF0744DC60E}" destId="{5737E770-EE61-4AE9-ACD8-61562ECA9CD4}" srcOrd="0" destOrd="0" presId="urn:microsoft.com/office/officeart/2008/layout/VerticalCurvedList"/>
    <dgm:cxn modelId="{581E5356-6D9F-4D2F-9154-12BF9B703268}" type="presParOf" srcId="{791CEA69-8FE2-4B11-933D-5FF0744DC60E}" destId="{346D54ED-0CAE-4E12-A6E0-E374B968257A}" srcOrd="1" destOrd="0" presId="urn:microsoft.com/office/officeart/2008/layout/VerticalCurvedList"/>
    <dgm:cxn modelId="{A8E8B504-48BE-4C01-B349-BDEEA8894268}" type="presParOf" srcId="{791CEA69-8FE2-4B11-933D-5FF0744DC60E}" destId="{66E8AA1F-2F50-4A57-8171-0CADBB27721C}" srcOrd="2" destOrd="0" presId="urn:microsoft.com/office/officeart/2008/layout/VerticalCurvedList"/>
    <dgm:cxn modelId="{F6C76122-4ACA-4625-8523-35F98A5A9181}" type="presParOf" srcId="{791CEA69-8FE2-4B11-933D-5FF0744DC60E}" destId="{02E0FA9C-EE25-4257-8A6A-492E21742DD8}" srcOrd="3" destOrd="0" presId="urn:microsoft.com/office/officeart/2008/layout/VerticalCurvedList"/>
    <dgm:cxn modelId="{3165824F-26E8-4D1E-AC5C-8BA33D9818F8}" type="presParOf" srcId="{9F6667C9-6C0C-445F-84B9-FC70B6D74247}" destId="{37CEC7C8-C277-477A-B981-66789933FD0C}" srcOrd="1" destOrd="0" presId="urn:microsoft.com/office/officeart/2008/layout/VerticalCurvedList"/>
    <dgm:cxn modelId="{FE8D8A92-4EAC-4DC5-84C6-02825FC8D9F5}" type="presParOf" srcId="{9F6667C9-6C0C-445F-84B9-FC70B6D74247}" destId="{FC4A7BA5-8B72-4B06-A3AE-77C46AA2D3FD}" srcOrd="2" destOrd="0" presId="urn:microsoft.com/office/officeart/2008/layout/VerticalCurvedList"/>
    <dgm:cxn modelId="{0C8B3AF9-3BE5-49AD-BF6B-78C58ABD867B}" type="presParOf" srcId="{FC4A7BA5-8B72-4B06-A3AE-77C46AA2D3FD}" destId="{129DF7BC-7FA6-49FD-8C30-4034BDD1D68A}" srcOrd="0" destOrd="0" presId="urn:microsoft.com/office/officeart/2008/layout/VerticalCurvedList"/>
    <dgm:cxn modelId="{40DAE399-8B81-46CA-8AAE-6E01DAD4C5B1}" type="presParOf" srcId="{9F6667C9-6C0C-445F-84B9-FC70B6D74247}" destId="{92DA5ACD-6027-47DC-A7F4-631F65719EFE}" srcOrd="3" destOrd="0" presId="urn:microsoft.com/office/officeart/2008/layout/VerticalCurvedList"/>
    <dgm:cxn modelId="{5BC705FF-5EFE-46F1-9FA6-C4B07006DC55}" type="presParOf" srcId="{9F6667C9-6C0C-445F-84B9-FC70B6D74247}" destId="{A8EF620E-25C8-431C-B814-47CDD4C17F45}" srcOrd="4" destOrd="0" presId="urn:microsoft.com/office/officeart/2008/layout/VerticalCurvedList"/>
    <dgm:cxn modelId="{F6ADEC78-B18A-4202-9101-EC5707747FB9}" type="presParOf" srcId="{A8EF620E-25C8-431C-B814-47CDD4C17F45}" destId="{59A7F556-859B-4484-BAD2-16A7069E3B7B}" srcOrd="0" destOrd="0" presId="urn:microsoft.com/office/officeart/2008/layout/VerticalCurvedList"/>
    <dgm:cxn modelId="{E2C17C44-13DF-4C92-BD70-DF4AF62F4F09}" type="presParOf" srcId="{9F6667C9-6C0C-445F-84B9-FC70B6D74247}" destId="{F0F492BB-10D7-4A31-982A-C99229CD6D95}" srcOrd="5" destOrd="0" presId="urn:microsoft.com/office/officeart/2008/layout/VerticalCurvedList"/>
    <dgm:cxn modelId="{CBDA2855-0D86-43BA-A629-CCC0557C34AE}" type="presParOf" srcId="{9F6667C9-6C0C-445F-84B9-FC70B6D74247}" destId="{9D6B814F-2F22-4B6A-B662-B8BB0A06333B}" srcOrd="6" destOrd="0" presId="urn:microsoft.com/office/officeart/2008/layout/VerticalCurvedList"/>
    <dgm:cxn modelId="{D5F87874-ED74-4ECA-846E-7251F3062E36}" type="presParOf" srcId="{9D6B814F-2F22-4B6A-B662-B8BB0A06333B}" destId="{76E9C7B6-C6DF-421E-B0B3-5861BD981AF8}" srcOrd="0" destOrd="0" presId="urn:microsoft.com/office/officeart/2008/layout/VerticalCurvedList"/>
    <dgm:cxn modelId="{5559DCE4-F720-4B58-A539-67501CAF93BE}" type="presParOf" srcId="{9F6667C9-6C0C-445F-84B9-FC70B6D74247}" destId="{36542B4F-42AF-4A58-B02A-02708B799AAB}" srcOrd="7" destOrd="0" presId="urn:microsoft.com/office/officeart/2008/layout/VerticalCurvedList"/>
    <dgm:cxn modelId="{ECFD9356-7B03-4F58-B3B7-D71BC63C4210}" type="presParOf" srcId="{9F6667C9-6C0C-445F-84B9-FC70B6D74247}" destId="{0506EC81-25CE-42DA-BEF5-F3DBFAF37F8B}" srcOrd="8" destOrd="0" presId="urn:microsoft.com/office/officeart/2008/layout/VerticalCurvedList"/>
    <dgm:cxn modelId="{D4A777B7-62C8-4C0F-B7B0-D18306AD4471}" type="presParOf" srcId="{0506EC81-25CE-42DA-BEF5-F3DBFAF37F8B}" destId="{D03541CF-FCD1-422C-8983-E2CA4CF309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D54ED-0CAE-4E12-A6E0-E374B968257A}">
      <dsp:nvSpPr>
        <dsp:cNvPr id="0" name=""/>
        <dsp:cNvSpPr/>
      </dsp:nvSpPr>
      <dsp:spPr>
        <a:xfrm>
          <a:off x="-6464300" y="-988692"/>
          <a:ext cx="7694199" cy="7694199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CEC7C8-C277-477A-B981-66789933FD0C}">
      <dsp:nvSpPr>
        <dsp:cNvPr id="0" name=""/>
        <dsp:cNvSpPr/>
      </dsp:nvSpPr>
      <dsp:spPr>
        <a:xfrm>
          <a:off x="724892" y="302534"/>
          <a:ext cx="4204244" cy="1131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DRA. MARIA CLEMENCIA GLAVIS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DR. ERIC DELGADO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LIC. MILENA CORDOBA</a:t>
          </a:r>
          <a:endParaRPr lang="es-CO" sz="1400" kern="1200" dirty="0"/>
        </a:p>
      </dsp:txBody>
      <dsp:txXfrm>
        <a:off x="724892" y="302534"/>
        <a:ext cx="4204244" cy="1131928"/>
      </dsp:txXfrm>
    </dsp:sp>
    <dsp:sp modelId="{129DF7BC-7FA6-49FD-8C30-4034BDD1D68A}">
      <dsp:nvSpPr>
        <dsp:cNvPr id="0" name=""/>
        <dsp:cNvSpPr/>
      </dsp:nvSpPr>
      <dsp:spPr>
        <a:xfrm>
          <a:off x="93929" y="329574"/>
          <a:ext cx="1099343" cy="1099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A5ACD-6027-47DC-A7F4-631F65719EFE}">
      <dsp:nvSpPr>
        <dsp:cNvPr id="0" name=""/>
        <dsp:cNvSpPr/>
      </dsp:nvSpPr>
      <dsp:spPr>
        <a:xfrm>
          <a:off x="1219493" y="1597935"/>
          <a:ext cx="3700021" cy="1136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DR DIEGO MEDICA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DRA</a:t>
          </a:r>
          <a:r>
            <a:rPr lang="es-CO" sz="1400" kern="1200" dirty="0"/>
            <a:t>. DIANA MIRANDA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DR. GILBERTO HOYOS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 </a:t>
          </a:r>
        </a:p>
      </dsp:txBody>
      <dsp:txXfrm>
        <a:off x="1219493" y="1597935"/>
        <a:ext cx="3700021" cy="1136017"/>
      </dsp:txXfrm>
    </dsp:sp>
    <dsp:sp modelId="{59A7F556-859B-4484-BAD2-16A7069E3B7B}">
      <dsp:nvSpPr>
        <dsp:cNvPr id="0" name=""/>
        <dsp:cNvSpPr/>
      </dsp:nvSpPr>
      <dsp:spPr>
        <a:xfrm>
          <a:off x="598152" y="1649015"/>
          <a:ext cx="1099343" cy="1099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492BB-10D7-4A31-982A-C99229CD6D95}">
      <dsp:nvSpPr>
        <dsp:cNvPr id="0" name=""/>
        <dsp:cNvSpPr/>
      </dsp:nvSpPr>
      <dsp:spPr>
        <a:xfrm>
          <a:off x="1147824" y="2969533"/>
          <a:ext cx="3700021" cy="1097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</dsp:txBody>
      <dsp:txXfrm>
        <a:off x="1147824" y="2969533"/>
        <a:ext cx="3700021" cy="1097188"/>
      </dsp:txXfrm>
    </dsp:sp>
    <dsp:sp modelId="{76E9C7B6-C6DF-421E-B0B3-5861BD981AF8}">
      <dsp:nvSpPr>
        <dsp:cNvPr id="0" name=""/>
        <dsp:cNvSpPr/>
      </dsp:nvSpPr>
      <dsp:spPr>
        <a:xfrm>
          <a:off x="598152" y="2968456"/>
          <a:ext cx="1099343" cy="1099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42B4F-42AF-4A58-B02A-02708B799AAB}">
      <dsp:nvSpPr>
        <dsp:cNvPr id="0" name=""/>
        <dsp:cNvSpPr/>
      </dsp:nvSpPr>
      <dsp:spPr>
        <a:xfrm>
          <a:off x="643601" y="4264934"/>
          <a:ext cx="4204244" cy="1145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DRA</a:t>
          </a:r>
          <a:r>
            <a:rPr lang="es-CO" sz="1400" kern="1200" dirty="0" smtClean="0"/>
            <a:t>. PATRICIA SERRATO </a:t>
          </a:r>
          <a:endParaRPr lang="es-CO" sz="1400" kern="1200" dirty="0"/>
        </a:p>
      </dsp:txBody>
      <dsp:txXfrm>
        <a:off x="643601" y="4264934"/>
        <a:ext cx="4204244" cy="1145269"/>
      </dsp:txXfrm>
    </dsp:sp>
    <dsp:sp modelId="{D03541CF-FCD1-422C-8983-E2CA4CF30966}">
      <dsp:nvSpPr>
        <dsp:cNvPr id="0" name=""/>
        <dsp:cNvSpPr/>
      </dsp:nvSpPr>
      <dsp:spPr>
        <a:xfrm>
          <a:off x="93929" y="4287897"/>
          <a:ext cx="1099343" cy="10993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17FD9-B3E8-4BD0-AFB3-D6CE2B5D16BB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4C133-E60E-45BE-A8EC-11123BEC75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192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4C133-E60E-45BE-A8EC-11123BEC75DC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063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4C133-E60E-45BE-A8EC-11123BEC75DC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322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5" Type="http://schemas.openxmlformats.org/officeDocument/2006/relationships/image" Target="../media/image10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 l="55329"/>
          <a:stretch>
            <a:fillRect/>
          </a:stretch>
        </p:blipFill>
        <p:spPr>
          <a:xfrm>
            <a:off x="-3283344" y="-3221251"/>
            <a:ext cx="17251634" cy="1568922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8400" y="1028700"/>
            <a:ext cx="122682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149"/>
              </a:lnSpc>
            </a:pPr>
            <a:r>
              <a:rPr lang="en-US" sz="4000" spc="225" dirty="0" smtClean="0">
                <a:solidFill>
                  <a:schemeClr val="bg2">
                    <a:lumMod val="10000"/>
                  </a:schemeClr>
                </a:solidFill>
                <a:latin typeface="PT Sans Bold"/>
              </a:rPr>
              <a:t>ATENCION INTEGRAL DE PACIENTENES PRIVADOS</a:t>
            </a:r>
          </a:p>
          <a:p>
            <a:pPr algn="ctr">
              <a:lnSpc>
                <a:spcPts val="3149"/>
              </a:lnSpc>
            </a:pPr>
            <a:r>
              <a:rPr lang="en-US" sz="4000" spc="225" dirty="0" smtClean="0">
                <a:solidFill>
                  <a:schemeClr val="bg2">
                    <a:lumMod val="10000"/>
                  </a:schemeClr>
                </a:solidFill>
                <a:latin typeface="PT Sans Bold"/>
              </a:rPr>
              <a:t>DE LA LIBERTAD PPL   </a:t>
            </a:r>
            <a:endParaRPr lang="en-US" sz="4000" spc="225" dirty="0">
              <a:solidFill>
                <a:schemeClr val="bg2">
                  <a:lumMod val="10000"/>
                </a:schemeClr>
              </a:solidFill>
              <a:latin typeface="PT Sans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43529"/>
          <a:stretch>
            <a:fillRect/>
          </a:stretch>
        </p:blipFill>
        <p:spPr>
          <a:xfrm>
            <a:off x="5796643" y="1258260"/>
            <a:ext cx="7388679" cy="67302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44601" y="7581900"/>
            <a:ext cx="79531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 smtClean="0"/>
              <a:t>ERIC GEOVANNY DELGADO ZARATE M.D MSC.</a:t>
            </a:r>
          </a:p>
          <a:p>
            <a:pPr algn="ctr"/>
            <a:r>
              <a:rPr lang="es-CO" dirty="0" smtClean="0"/>
              <a:t>MAGISTER ENF. INFECCIOSAS Y DEL TROPICO</a:t>
            </a:r>
          </a:p>
          <a:p>
            <a:pPr algn="ctr"/>
            <a:r>
              <a:rPr lang="es-CO" dirty="0" smtClean="0"/>
              <a:t>MASTER VIH</a:t>
            </a:r>
          </a:p>
          <a:p>
            <a:pPr algn="ctr"/>
            <a:r>
              <a:rPr lang="es-CO" dirty="0" smtClean="0"/>
              <a:t>ESPECIALISTA EN EPIDEMIOLOGIA-GERENCIA DE LA SALUD PUBLICA</a:t>
            </a:r>
          </a:p>
          <a:p>
            <a:pPr algn="ctr"/>
            <a:r>
              <a:rPr lang="es-CO" dirty="0" smtClean="0"/>
              <a:t>ASPIRANTE A MAGISTER EN CIENCIAS MEDICAS: ENF. INFECCIOSAS HOSPITALARIAS</a:t>
            </a:r>
          </a:p>
          <a:p>
            <a:pPr algn="ctr"/>
            <a:r>
              <a:rPr lang="es-CO" dirty="0" smtClean="0"/>
              <a:t> ACIN API ASLACI VILA</a:t>
            </a:r>
          </a:p>
          <a:p>
            <a:pPr algn="ctr"/>
            <a:endParaRPr lang="es-CO" dirty="0"/>
          </a:p>
          <a:p>
            <a:pPr algn="ctr"/>
            <a:r>
              <a:rPr lang="es-CO" dirty="0" smtClean="0"/>
              <a:t>DIRECTOR MEDICO NACIONAL VIVIR IPS </a:t>
            </a:r>
          </a:p>
          <a:p>
            <a:endParaRPr lang="es-C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301015"/>
              </p:ext>
            </p:extLst>
          </p:nvPr>
        </p:nvGraphicFramePr>
        <p:xfrm>
          <a:off x="2438400" y="1409700"/>
          <a:ext cx="14554200" cy="7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001000" y="-463600"/>
            <a:ext cx="12143770" cy="1053428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819400" y="1409700"/>
            <a:ext cx="2286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/>
          <p:cNvSpPr/>
          <p:nvPr/>
        </p:nvSpPr>
        <p:spPr>
          <a:xfrm>
            <a:off x="6705600" y="1866900"/>
            <a:ext cx="2286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14691360" y="2400300"/>
            <a:ext cx="2286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/>
          <p:cNvSpPr txBox="1"/>
          <p:nvPr/>
        </p:nvSpPr>
        <p:spPr>
          <a:xfrm>
            <a:off x="14072885" y="9835634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1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E63A83-0BFD-333C-47CA-2C248A12CCF8}"/>
              </a:ext>
            </a:extLst>
          </p:cNvPr>
          <p:cNvSpPr txBox="1"/>
          <p:nvPr/>
        </p:nvSpPr>
        <p:spPr>
          <a:xfrm>
            <a:off x="3670860" y="647700"/>
            <a:ext cx="114227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/>
              <a:t>AVANCES FORTALEZAS Y PLAN 2023 </a:t>
            </a:r>
            <a:endParaRPr lang="es-MX" sz="6000" dirty="0"/>
          </a:p>
          <a:p>
            <a:endParaRPr lang="es-MX" sz="6000" dirty="0"/>
          </a:p>
          <a:p>
            <a:endParaRPr lang="es-CO" sz="6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7CB4CD-1FD3-7EFA-266B-A4636484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l="55329"/>
          <a:stretch>
            <a:fillRect/>
          </a:stretch>
        </p:blipFill>
        <p:spPr>
          <a:xfrm>
            <a:off x="8866233" y="-123641"/>
            <a:ext cx="11583338" cy="10534281"/>
          </a:xfrm>
          <a:prstGeom prst="rect">
            <a:avLst/>
          </a:prstGeom>
        </p:spPr>
      </p:pic>
      <p:pic>
        <p:nvPicPr>
          <p:cNvPr id="1026" name="Picture 2" descr="Historia clínica - Conoce Todo Acerca De Este Docume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2194572"/>
            <a:ext cx="281285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024803" y="4225617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dirty="0" smtClean="0"/>
              <a:t>ANGOSUR</a:t>
            </a:r>
            <a:endParaRPr lang="es-CO" sz="800" dirty="0"/>
          </a:p>
        </p:txBody>
      </p:sp>
      <p:pic>
        <p:nvPicPr>
          <p:cNvPr id="1028" name="Picture 4" descr="Libro Guía Rápida de Reacciones Adversas a Medicamentos: 50 ram  Fundamentales a Tener en Cuenta a la Hora de Prescribir, Dispensar,  Administrar y Tomar Medicamentos, Miguel Rodríguez Chamorro; Emilio García  Jiménez; Car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94572"/>
            <a:ext cx="1575064" cy="22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LOGO ACIN OFICIAL - Por Siempre Las Amér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656" y="2226167"/>
            <a:ext cx="2143125" cy="21431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96" y="2194572"/>
            <a:ext cx="1859441" cy="24081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468" y="2322298"/>
            <a:ext cx="2604434" cy="20469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7996" y="5044741"/>
            <a:ext cx="1743075" cy="26289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720" y="5350556"/>
            <a:ext cx="4825962" cy="17150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867" y="5072460"/>
            <a:ext cx="4324739" cy="243421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456865" y="7546683"/>
            <a:ext cx="9717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dirty="0" smtClean="0"/>
              <a:t>LILIANA REYES</a:t>
            </a:r>
            <a:endParaRPr lang="es-CO" sz="105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20800" y="5211581"/>
            <a:ext cx="3558855" cy="199295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6829828" y="7200067"/>
            <a:ext cx="8322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dirty="0" smtClean="0"/>
              <a:t>C.M AFICENTER</a:t>
            </a:r>
            <a:endParaRPr lang="es-CO" sz="8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521" y="7753637"/>
            <a:ext cx="3547995" cy="170323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908860" y="9488393"/>
            <a:ext cx="33073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dirty="0" smtClean="0"/>
              <a:t>empoderar-los-pacientes-lograr-</a:t>
            </a:r>
            <a:r>
              <a:rPr lang="es-CO" sz="800" dirty="0" err="1" smtClean="0"/>
              <a:t>malaui</a:t>
            </a:r>
            <a:r>
              <a:rPr lang="es-CO" sz="800" dirty="0" smtClean="0"/>
              <a:t>-libre-</a:t>
            </a:r>
            <a:r>
              <a:rPr lang="es-CO" sz="800" dirty="0" err="1" smtClean="0"/>
              <a:t>vih</a:t>
            </a:r>
            <a:r>
              <a:rPr lang="es-CO" sz="800" dirty="0" smtClean="0"/>
              <a:t> MEDICOS SIN FRONTERAS</a:t>
            </a:r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422090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139A49-415D-9451-3D11-0BA12E2C58C8}"/>
              </a:ext>
            </a:extLst>
          </p:cNvPr>
          <p:cNvSpPr txBox="1"/>
          <p:nvPr/>
        </p:nvSpPr>
        <p:spPr>
          <a:xfrm>
            <a:off x="4838608" y="1513177"/>
            <a:ext cx="90698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0" b="1" dirty="0">
                <a:solidFill>
                  <a:srgbClr val="0E35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POR SU ATENCIÓN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5256C-D882-B8AE-6A51-A53585D675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l="55329"/>
          <a:stretch>
            <a:fillRect/>
          </a:stretch>
        </p:blipFill>
        <p:spPr>
          <a:xfrm>
            <a:off x="-2209800" y="1086219"/>
            <a:ext cx="11583338" cy="1053428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9E7CECBC-5A6D-1993-8E1A-3A36FD1F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529"/>
          <a:stretch>
            <a:fillRect/>
          </a:stretch>
        </p:blipFill>
        <p:spPr>
          <a:xfrm>
            <a:off x="381000" y="0"/>
            <a:ext cx="2601665" cy="2369805"/>
          </a:xfrm>
          <a:prstGeom prst="rect">
            <a:avLst/>
          </a:prstGeom>
        </p:spPr>
      </p:pic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610C7D8-027B-A1BE-8333-2A4978C5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8" y="2705100"/>
            <a:ext cx="7185053" cy="573886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C6996DF-9C4B-8430-5EB7-9FAF3A27CC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46" t="14414" r="56095" b="12612"/>
          <a:stretch>
            <a:fillRect/>
          </a:stretch>
        </p:blipFill>
        <p:spPr>
          <a:xfrm>
            <a:off x="1436885" y="3412052"/>
            <a:ext cx="3091560" cy="43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7091772" y="1795128"/>
            <a:ext cx="3996444" cy="2592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bg1"/>
                </a:solidFill>
              </a:rPr>
              <a:t>GESTION DEL RIESGO HIV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903640" y="4603440"/>
            <a:ext cx="6372708" cy="9721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bg1"/>
                </a:solidFill>
              </a:rPr>
              <a:t>EQUIPO INTERDICIPLINARIO</a:t>
            </a:r>
          </a:p>
          <a:p>
            <a:pPr algn="ctr"/>
            <a:r>
              <a:rPr lang="es-CO" sz="2700" b="1" dirty="0">
                <a:solidFill>
                  <a:schemeClr val="bg1"/>
                </a:solidFill>
              </a:rPr>
              <a:t>ENFERMERA PROFESIONAL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659729" y="919839"/>
            <a:ext cx="2700300" cy="6934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bg1"/>
                </a:solidFill>
              </a:rPr>
              <a:t>POBLACION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59424" y="5946622"/>
            <a:ext cx="237626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700" b="1" dirty="0"/>
              <a:t>T. SOCIAL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551712" y="5946621"/>
            <a:ext cx="2538282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b="1" dirty="0"/>
              <a:t>PSICOLOGIA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9400520" y="5946621"/>
            <a:ext cx="2160240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b="1" dirty="0"/>
              <a:t>NUTRICION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1736288" y="5946621"/>
            <a:ext cx="972108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b="1" dirty="0"/>
              <a:t>QF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959424" y="6752487"/>
            <a:ext cx="4374486" cy="5400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dirty="0"/>
              <a:t>LINEA DE FRENTE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8603940" y="6771531"/>
            <a:ext cx="4104456" cy="5210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dirty="0"/>
              <a:t>FACTURACION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959424" y="7292547"/>
            <a:ext cx="8748972" cy="8752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tx1"/>
                </a:solidFill>
              </a:rPr>
              <a:t>MEDICO </a:t>
            </a:r>
            <a:r>
              <a:rPr lang="es-CO" sz="2700" b="1" dirty="0" smtClean="0">
                <a:solidFill>
                  <a:schemeClr val="tx1"/>
                </a:solidFill>
              </a:rPr>
              <a:t>EXPERTO </a:t>
            </a:r>
            <a:endParaRPr lang="es-CO" sz="2700" b="1" dirty="0">
              <a:solidFill>
                <a:schemeClr val="tx1"/>
              </a:solidFill>
            </a:endParaRPr>
          </a:p>
          <a:p>
            <a:pPr algn="ctr"/>
            <a:r>
              <a:rPr lang="es-CO" sz="2700" b="1" dirty="0">
                <a:solidFill>
                  <a:schemeClr val="tx1"/>
                </a:solidFill>
              </a:rPr>
              <a:t>(INFECTOLOGIA-PSIQUIATRIA)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2967949" y="4603440"/>
            <a:ext cx="756084" cy="4536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s-CO" sz="2700" b="1" dirty="0"/>
              <a:t>GESIS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0845127" y="1344412"/>
            <a:ext cx="3132348" cy="8231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700" dirty="0"/>
              <a:t>INDICADORES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217897" y="1344413"/>
            <a:ext cx="2916324" cy="8231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DECRETO 2699 2007 </a:t>
            </a:r>
          </a:p>
          <a:p>
            <a:pPr algn="ctr"/>
            <a:r>
              <a:rPr lang="es-CO" sz="1400" dirty="0" smtClean="0"/>
              <a:t>RESOLUCION 4725 2011</a:t>
            </a:r>
          </a:p>
          <a:p>
            <a:pPr algn="ctr"/>
            <a:r>
              <a:rPr lang="es-CO" sz="1400" dirty="0" smtClean="0"/>
              <a:t>CUENTA DE ALTO COSTO CAC VIH</a:t>
            </a:r>
            <a:endParaRPr lang="es-CO" sz="1400" dirty="0"/>
          </a:p>
        </p:txBody>
      </p:sp>
      <p:sp>
        <p:nvSpPr>
          <p:cNvPr id="19" name="18 Rectángulo"/>
          <p:cNvSpPr/>
          <p:nvPr/>
        </p:nvSpPr>
        <p:spPr>
          <a:xfrm>
            <a:off x="3959424" y="8383860"/>
            <a:ext cx="2592288" cy="756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/>
              <a:t>STAFF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6875748" y="8383860"/>
            <a:ext cx="2214246" cy="756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/>
              <a:t>TARV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9400522" y="8383860"/>
            <a:ext cx="3307877" cy="756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/>
              <a:t>EDUCACION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1412254" y="2659224"/>
            <a:ext cx="231178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 smtClean="0">
                <a:solidFill>
                  <a:schemeClr val="bg1"/>
                </a:solidFill>
              </a:rPr>
              <a:t>ASEGURADOR</a:t>
            </a:r>
            <a:endParaRPr lang="es-CO" sz="2700" dirty="0">
              <a:solidFill>
                <a:schemeClr val="bg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715508" y="2579084"/>
            <a:ext cx="199822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>
                <a:solidFill>
                  <a:schemeClr val="bg1"/>
                </a:solidFill>
              </a:rPr>
              <a:t>IPS</a:t>
            </a:r>
          </a:p>
        </p:txBody>
      </p:sp>
      <p:sp>
        <p:nvSpPr>
          <p:cNvPr id="2" name="Flecha abajo 1"/>
          <p:cNvSpPr/>
          <p:nvPr/>
        </p:nvSpPr>
        <p:spPr>
          <a:xfrm>
            <a:off x="14728907" y="2659224"/>
            <a:ext cx="2149719" cy="642278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700"/>
          </a:p>
        </p:txBody>
      </p:sp>
      <p:sp>
        <p:nvSpPr>
          <p:cNvPr id="8" name="Elipse 7"/>
          <p:cNvSpPr/>
          <p:nvPr/>
        </p:nvSpPr>
        <p:spPr>
          <a:xfrm>
            <a:off x="14314024" y="915923"/>
            <a:ext cx="3062328" cy="1569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/>
              <a:t>RUTA DE ATENCION SEGURA</a:t>
            </a:r>
          </a:p>
        </p:txBody>
      </p:sp>
      <p:sp>
        <p:nvSpPr>
          <p:cNvPr id="11" name="Flecha abajo 10"/>
          <p:cNvSpPr/>
          <p:nvPr/>
        </p:nvSpPr>
        <p:spPr>
          <a:xfrm>
            <a:off x="1492128" y="2659223"/>
            <a:ext cx="1620180" cy="647486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700"/>
          </a:p>
        </p:txBody>
      </p:sp>
      <p:sp>
        <p:nvSpPr>
          <p:cNvPr id="26" name="Elipse 25"/>
          <p:cNvSpPr/>
          <p:nvPr/>
        </p:nvSpPr>
        <p:spPr>
          <a:xfrm>
            <a:off x="771054" y="912750"/>
            <a:ext cx="3062328" cy="1569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/>
              <a:t>METAS DE ATENCION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342900" y="9429751"/>
            <a:ext cx="17408769" cy="812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dirty="0">
                <a:solidFill>
                  <a:schemeClr val="tx1"/>
                </a:solidFill>
              </a:rPr>
              <a:t>6</a:t>
            </a:r>
            <a:r>
              <a:rPr lang="es-CO" sz="2700" dirty="0" smtClean="0">
                <a:solidFill>
                  <a:schemeClr val="tx1"/>
                </a:solidFill>
              </a:rPr>
              <a:t> </a:t>
            </a:r>
            <a:r>
              <a:rPr lang="es-CO" sz="2700" dirty="0">
                <a:solidFill>
                  <a:schemeClr val="tx1"/>
                </a:solidFill>
              </a:rPr>
              <a:t>METAS: ÉXITO VIROLOGICO-INMUNOLOGICO-CLINICO-SALUD PUBLICA CALIDAD DE </a:t>
            </a:r>
            <a:r>
              <a:rPr lang="es-CO" sz="2700" dirty="0" smtClean="0">
                <a:solidFill>
                  <a:schemeClr val="tx1"/>
                </a:solidFill>
              </a:rPr>
              <a:t>VIDA-ONUSIDA 2025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67000" y="114300"/>
            <a:ext cx="12877800" cy="6237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>
                <a:solidFill>
                  <a:schemeClr val="tx1"/>
                </a:solidFill>
              </a:rPr>
              <a:t>MODELO DE ATENCION PROGRAMA VIH VIVIR IPS</a:t>
            </a:r>
            <a:endParaRPr lang="es-CO" sz="2800" b="1" dirty="0">
              <a:solidFill>
                <a:schemeClr val="tx1"/>
              </a:solidFill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305800" y="-123641"/>
            <a:ext cx="12143770" cy="1053428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157754" cy="19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08B24F-1621-FB00-F6C6-9DF5A0569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696" y="1336087"/>
            <a:ext cx="1860161" cy="2403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E5F963-570A-D36E-1E7A-101079E54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92" y="3688742"/>
            <a:ext cx="1875401" cy="2421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104900"/>
            <a:ext cx="4042223" cy="316513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66647" y="4430906"/>
            <a:ext cx="16049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00" dirty="0"/>
              <a:t>https://www.unaids.org/es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57200" y="6057900"/>
            <a:ext cx="4314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 smtClean="0"/>
              <a:t>REFERENCIA MINISTERIO DE SALUD Y DE LA PROTECCION SOCIAL GPV HIV 2021</a:t>
            </a:r>
            <a:endParaRPr lang="es-CO" sz="1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rcRect l="55329"/>
          <a:stretch>
            <a:fillRect/>
          </a:stretch>
        </p:blipFill>
        <p:spPr>
          <a:xfrm>
            <a:off x="6718545" y="685980"/>
            <a:ext cx="12560350" cy="9601020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B360BAB-0D5C-AAC9-A876-4ACEAE402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454844"/>
              </p:ext>
            </p:extLst>
          </p:nvPr>
        </p:nvGraphicFramePr>
        <p:xfrm>
          <a:off x="6866423" y="649967"/>
          <a:ext cx="4929137" cy="5716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1D4373-03D9-C41D-8CF1-3BDC232400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r="17360" b="-19"/>
          <a:stretch/>
        </p:blipFill>
        <p:spPr>
          <a:xfrm>
            <a:off x="6998960" y="1104900"/>
            <a:ext cx="1032076" cy="810416"/>
          </a:xfrm>
          <a:prstGeom prst="flowChartConnector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EAF18C-9C99-EB6E-A798-A35B5E1621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62" y="2370249"/>
            <a:ext cx="968149" cy="968149"/>
          </a:xfrm>
          <a:prstGeom prst="ellipse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8847" y="3739562"/>
            <a:ext cx="883534" cy="926634"/>
          </a:xfrm>
          <a:prstGeom prst="rect">
            <a:avLst/>
          </a:prstGeom>
        </p:spPr>
      </p:pic>
      <p:pic>
        <p:nvPicPr>
          <p:cNvPr id="15" name="Imagen 14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944B0C7F-7D27-3837-54C1-FC4A2907BA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07" y="5311960"/>
            <a:ext cx="907782" cy="29654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0FF5DE0-3A17-1C93-1073-BD602F262CBD}"/>
              </a:ext>
            </a:extLst>
          </p:cNvPr>
          <p:cNvSpPr txBox="1"/>
          <p:nvPr/>
        </p:nvSpPr>
        <p:spPr>
          <a:xfrm>
            <a:off x="12221399" y="1823271"/>
            <a:ext cx="51816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COORDINADORES REGIONALES FONDO </a:t>
            </a:r>
            <a:r>
              <a:rPr lang="es-CO" sz="1600" dirty="0" smtClean="0"/>
              <a:t>PPL</a:t>
            </a:r>
          </a:p>
          <a:p>
            <a:pPr algn="ctr"/>
            <a:r>
              <a:rPr lang="es-CO" sz="1600" dirty="0" smtClean="0"/>
              <a:t>REGIONALES</a:t>
            </a:r>
            <a:endParaRPr lang="en-US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13CA65A-8100-B256-7D21-D91AD4BA330E}"/>
              </a:ext>
            </a:extLst>
          </p:cNvPr>
          <p:cNvSpPr txBox="1"/>
          <p:nvPr/>
        </p:nvSpPr>
        <p:spPr>
          <a:xfrm>
            <a:off x="12268943" y="2947404"/>
            <a:ext cx="5134055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PARTICIPACION EN LA SUPERVISION DE LA PRESTACION DEL SERVICIO Y EN LAS MESAS DE TRABAJO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8B11FC3-8658-EBA8-0A9B-8FAAF42F12EE}"/>
              </a:ext>
            </a:extLst>
          </p:cNvPr>
          <p:cNvSpPr txBox="1"/>
          <p:nvPr/>
        </p:nvSpPr>
        <p:spPr>
          <a:xfrm>
            <a:off x="12322270" y="4015407"/>
            <a:ext cx="5080728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PRESENTACION Y SOCIALIZACIÓN DEL MODELO DE ATENCION CON LOS INTEGRANTES DE SANIDAD DE LOS RESPECTIVOS ERONES DE CADA REGIONAL</a:t>
            </a:r>
            <a:endParaRPr lang="es-ES" sz="1600" dirty="0"/>
          </a:p>
        </p:txBody>
      </p:sp>
      <p:sp>
        <p:nvSpPr>
          <p:cNvPr id="20" name="Flecha abajo 19"/>
          <p:cNvSpPr/>
          <p:nvPr/>
        </p:nvSpPr>
        <p:spPr>
          <a:xfrm>
            <a:off x="14325600" y="5230609"/>
            <a:ext cx="1066800" cy="1397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0FF5DE0-3A17-1C93-1073-BD602F262CBD}"/>
              </a:ext>
            </a:extLst>
          </p:cNvPr>
          <p:cNvSpPr txBox="1"/>
          <p:nvPr/>
        </p:nvSpPr>
        <p:spPr>
          <a:xfrm>
            <a:off x="12268943" y="7013673"/>
            <a:ext cx="518160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DIRECTORES ERONES</a:t>
            </a:r>
          </a:p>
          <a:p>
            <a:pPr algn="ctr"/>
            <a:r>
              <a:rPr lang="en-US" sz="1600" dirty="0" smtClean="0"/>
              <a:t>DIRECTOR DE SANIDAD</a:t>
            </a:r>
          </a:p>
          <a:p>
            <a:pPr algn="ctr"/>
            <a:r>
              <a:rPr lang="en-US" sz="1600" dirty="0" smtClean="0"/>
              <a:t>PERSONAL MEDICO Y DE ENFERMERIA DE ERONES</a:t>
            </a:r>
            <a:endParaRPr lang="en-US" sz="1600" dirty="0"/>
          </a:p>
        </p:txBody>
      </p:sp>
      <p:sp>
        <p:nvSpPr>
          <p:cNvPr id="22" name="Flecha abajo 21"/>
          <p:cNvSpPr/>
          <p:nvPr/>
        </p:nvSpPr>
        <p:spPr>
          <a:xfrm rot="5400000">
            <a:off x="10435281" y="6485481"/>
            <a:ext cx="830997" cy="1889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0FF5DE0-3A17-1C93-1073-BD602F262CBD}"/>
              </a:ext>
            </a:extLst>
          </p:cNvPr>
          <p:cNvSpPr txBox="1"/>
          <p:nvPr/>
        </p:nvSpPr>
        <p:spPr>
          <a:xfrm>
            <a:off x="5486399" y="7057649"/>
            <a:ext cx="4165507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ATENCION MEDICA HUMANIZADA</a:t>
            </a:r>
          </a:p>
          <a:p>
            <a:pPr algn="ctr"/>
            <a:r>
              <a:rPr lang="en-US" sz="1600" dirty="0" smtClean="0"/>
              <a:t>VALORACION CONTINUA </a:t>
            </a:r>
          </a:p>
          <a:p>
            <a:pPr algn="ctr"/>
            <a:r>
              <a:rPr lang="en-US" sz="1600" dirty="0" smtClean="0"/>
              <a:t>GESTION DEL RIESGO </a:t>
            </a:r>
          </a:p>
          <a:p>
            <a:pPr algn="ctr"/>
            <a:r>
              <a:rPr lang="en-US" sz="1600" dirty="0" smtClean="0"/>
              <a:t>ENTREGA OPORTUNA DE TARV</a:t>
            </a:r>
          </a:p>
          <a:p>
            <a:pPr algn="ctr"/>
            <a:r>
              <a:rPr lang="en-US" sz="1600" dirty="0" smtClean="0"/>
              <a:t>INDICADORES DE GESTION  </a:t>
            </a:r>
            <a:endParaRPr lang="en-US" sz="16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0FF5DE0-3A17-1C93-1073-BD602F262CBD}"/>
              </a:ext>
            </a:extLst>
          </p:cNvPr>
          <p:cNvSpPr txBox="1"/>
          <p:nvPr/>
        </p:nvSpPr>
        <p:spPr>
          <a:xfrm>
            <a:off x="539407" y="6530732"/>
            <a:ext cx="4165507" cy="32932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GESTION NACIONAL </a:t>
            </a:r>
          </a:p>
          <a:p>
            <a:pPr algn="ctr"/>
            <a:endParaRPr lang="es-CO" sz="1600" dirty="0" smtClean="0"/>
          </a:p>
          <a:p>
            <a:r>
              <a:rPr lang="es-CO" sz="1600" dirty="0" smtClean="0"/>
              <a:t>2 </a:t>
            </a:r>
            <a:r>
              <a:rPr lang="es-CO" sz="1600" dirty="0"/>
              <a:t>INFECTOLOGOS</a:t>
            </a:r>
          </a:p>
          <a:p>
            <a:r>
              <a:rPr lang="es-CO" sz="1600" dirty="0"/>
              <a:t>25 MEDICOS EXPERTOS</a:t>
            </a:r>
          </a:p>
          <a:p>
            <a:r>
              <a:rPr lang="es-CO" sz="1600" dirty="0"/>
              <a:t>13 </a:t>
            </a:r>
            <a:r>
              <a:rPr lang="es-CO" sz="1600" dirty="0" smtClean="0"/>
              <a:t>PROFESIONALES EN PSICOLOGIA</a:t>
            </a:r>
            <a:endParaRPr lang="es-CO" sz="1600" dirty="0"/>
          </a:p>
          <a:p>
            <a:r>
              <a:rPr lang="es-CO" sz="1600" dirty="0"/>
              <a:t>13 </a:t>
            </a:r>
            <a:r>
              <a:rPr lang="es-CO" sz="1600" dirty="0" smtClean="0"/>
              <a:t>T. </a:t>
            </a:r>
            <a:r>
              <a:rPr lang="es-CO" sz="1600" dirty="0"/>
              <a:t>SOCIALES</a:t>
            </a:r>
          </a:p>
          <a:p>
            <a:r>
              <a:rPr lang="es-CO" sz="1600" dirty="0"/>
              <a:t>12 NUTRICIONISTA</a:t>
            </a:r>
          </a:p>
          <a:p>
            <a:r>
              <a:rPr lang="es-CO" sz="1600" dirty="0"/>
              <a:t>2 QUIMICOS </a:t>
            </a:r>
            <a:r>
              <a:rPr lang="es-CO" sz="1600" dirty="0" smtClean="0"/>
              <a:t>FARMACEUTICOS</a:t>
            </a:r>
            <a:endParaRPr lang="es-CO" sz="1600" dirty="0"/>
          </a:p>
          <a:p>
            <a:r>
              <a:rPr lang="es-CO" sz="1600" dirty="0"/>
              <a:t>1 REGENTE DE FARMACIA</a:t>
            </a:r>
          </a:p>
          <a:p>
            <a:r>
              <a:rPr lang="es-CO" sz="1600" dirty="0"/>
              <a:t>1 AUX DE FARMACIA</a:t>
            </a:r>
          </a:p>
          <a:p>
            <a:r>
              <a:rPr lang="es-CO" sz="1600" dirty="0" smtClean="0"/>
              <a:t>3 MEDICOS PSIQUIATRAS</a:t>
            </a:r>
          </a:p>
          <a:p>
            <a:r>
              <a:rPr lang="es-CO" sz="1600" dirty="0" smtClean="0"/>
              <a:t>1 ODONTOLOGO</a:t>
            </a:r>
          </a:p>
          <a:p>
            <a:r>
              <a:rPr lang="es-CO" sz="1600" dirty="0" smtClean="0"/>
              <a:t>2 ENFERMERAS PROFESIONALES</a:t>
            </a:r>
            <a:endParaRPr lang="es-CO" sz="16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885350" y="3830741"/>
            <a:ext cx="2057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DIRECCION </a:t>
            </a:r>
          </a:p>
          <a:p>
            <a:r>
              <a:rPr lang="es-CO" sz="1400" dirty="0" smtClean="0">
                <a:solidFill>
                  <a:schemeClr val="bg1"/>
                </a:solidFill>
              </a:rPr>
              <a:t>SUBDIORECCIONES </a:t>
            </a:r>
          </a:p>
          <a:p>
            <a:r>
              <a:rPr lang="es-CO" sz="1400" dirty="0" smtClean="0">
                <a:solidFill>
                  <a:schemeClr val="bg1"/>
                </a:solidFill>
              </a:rPr>
              <a:t>GESTION DE PROGRAMA</a:t>
            </a:r>
            <a:r>
              <a:rPr lang="es-CO" sz="1100" dirty="0" smtClean="0">
                <a:solidFill>
                  <a:schemeClr val="bg1"/>
                </a:solidFill>
              </a:rPr>
              <a:t>S</a:t>
            </a:r>
            <a:endParaRPr lang="es-CO" sz="1100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6262" y="0"/>
            <a:ext cx="2302262" cy="20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5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E862E99C-F4F8-7E9A-F1BE-2BB2182D8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r="29190" b="18694"/>
          <a:stretch/>
        </p:blipFill>
        <p:spPr>
          <a:xfrm>
            <a:off x="3195004" y="952500"/>
            <a:ext cx="11897992" cy="8267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2B484E-818F-A20F-3EA2-0960ECB32135}"/>
              </a:ext>
            </a:extLst>
          </p:cNvPr>
          <p:cNvSpPr txBox="1"/>
          <p:nvPr/>
        </p:nvSpPr>
        <p:spPr>
          <a:xfrm>
            <a:off x="13077762" y="4953000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136:17%</a:t>
            </a:r>
            <a:endParaRPr lang="es-CO"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353E9B-906F-ABAB-3A3F-5066C444D9E7}"/>
              </a:ext>
            </a:extLst>
          </p:cNvPr>
          <p:cNvSpPr txBox="1"/>
          <p:nvPr/>
        </p:nvSpPr>
        <p:spPr>
          <a:xfrm>
            <a:off x="11658600" y="28575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86:11%</a:t>
            </a:r>
            <a:endParaRPr lang="es-CO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635466-7993-5723-E4A2-216F37B985AE}"/>
              </a:ext>
            </a:extLst>
          </p:cNvPr>
          <p:cNvSpPr txBox="1"/>
          <p:nvPr/>
        </p:nvSpPr>
        <p:spPr>
          <a:xfrm>
            <a:off x="3468433" y="360852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79:10</a:t>
            </a:r>
            <a:r>
              <a:rPr lang="es-MX" sz="3600" dirty="0"/>
              <a:t>%</a:t>
            </a:r>
            <a:endParaRPr lang="es-CO" sz="3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A21022-D863-D48D-CBFF-9159DE77ADC0}"/>
              </a:ext>
            </a:extLst>
          </p:cNvPr>
          <p:cNvSpPr txBox="1"/>
          <p:nvPr/>
        </p:nvSpPr>
        <p:spPr>
          <a:xfrm>
            <a:off x="6019800" y="8115300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231:29%</a:t>
            </a:r>
            <a:endParaRPr lang="es-CO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7E803D-97C3-9731-538B-D32C9C379590}"/>
              </a:ext>
            </a:extLst>
          </p:cNvPr>
          <p:cNvSpPr txBox="1"/>
          <p:nvPr/>
        </p:nvSpPr>
        <p:spPr>
          <a:xfrm>
            <a:off x="3347404" y="18669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96:12%</a:t>
            </a:r>
            <a:endParaRPr lang="es-CO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BCF732-E9CA-A63E-6E86-1758D08B045C}"/>
              </a:ext>
            </a:extLst>
          </p:cNvPr>
          <p:cNvSpPr txBox="1"/>
          <p:nvPr/>
        </p:nvSpPr>
        <p:spPr>
          <a:xfrm>
            <a:off x="3351415" y="5771147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161:20%</a:t>
            </a:r>
            <a:endParaRPr lang="es-CO" sz="3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241122" y="-123641"/>
            <a:ext cx="12208448" cy="105342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739298" y="166832"/>
            <a:ext cx="14118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/>
              <a:t>DISTRIBUCION DE LA POBLACION ATENDIDA POR REGIONAL A 30 DE NOVIEMBRE 2022 N=789</a:t>
            </a:r>
            <a:endParaRPr lang="es-CO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029200" y="8666452"/>
            <a:ext cx="363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/>
              <a:t>BOGOTA 78 (3)  BOYACA 37 (6)</a:t>
            </a:r>
          </a:p>
          <a:p>
            <a:pPr algn="ctr"/>
            <a:r>
              <a:rPr lang="es-CO" sz="1200" dirty="0" smtClean="0"/>
              <a:t>CAQUETA 10 (1) CASANARE 6 (1)</a:t>
            </a:r>
          </a:p>
          <a:p>
            <a:pPr algn="ctr"/>
            <a:r>
              <a:rPr lang="es-CO" sz="1200" dirty="0" smtClean="0"/>
              <a:t>CUNDINAMARCA 43 (8) HUILA 20 (4)</a:t>
            </a:r>
          </a:p>
          <a:p>
            <a:pPr algn="ctr"/>
            <a:r>
              <a:rPr lang="es-CO" sz="1200" dirty="0" smtClean="0"/>
              <a:t>META 25 (3) TOLIMA 12 (2)</a:t>
            </a:r>
            <a:endParaRPr lang="es-CO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304255" y="748743"/>
            <a:ext cx="2487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/>
              <a:t>ATLANTICO 28(2) BOLIVAR 19 (2)</a:t>
            </a:r>
          </a:p>
          <a:p>
            <a:pPr algn="ctr"/>
            <a:r>
              <a:rPr lang="es-CO" sz="1200" dirty="0" smtClean="0"/>
              <a:t>CESAR 9 (1)</a:t>
            </a:r>
          </a:p>
          <a:p>
            <a:pPr algn="ctr"/>
            <a:r>
              <a:rPr lang="es-CO" sz="1200" dirty="0" smtClean="0"/>
              <a:t>CORDOBA 17 (1)</a:t>
            </a:r>
          </a:p>
          <a:p>
            <a:pPr algn="ctr"/>
            <a:r>
              <a:rPr lang="es-CO" sz="1200" dirty="0" smtClean="0"/>
              <a:t>GUAJIRA 1 (1)</a:t>
            </a:r>
          </a:p>
          <a:p>
            <a:pPr algn="ctr"/>
            <a:r>
              <a:rPr lang="es-CO" sz="1200" dirty="0" smtClean="0"/>
              <a:t>MAGDALENA 15 (2) </a:t>
            </a:r>
          </a:p>
          <a:p>
            <a:pPr algn="ctr"/>
            <a:r>
              <a:rPr lang="es-CO" sz="1200" dirty="0" smtClean="0"/>
              <a:t>SAN ANDRES 1 (1)</a:t>
            </a:r>
          </a:p>
          <a:p>
            <a:pPr algn="ctr"/>
            <a:r>
              <a:rPr lang="es-CO" sz="1200" dirty="0" smtClean="0"/>
              <a:t>SUCRE 6 (1)</a:t>
            </a:r>
            <a:endParaRPr lang="es-CO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379467" y="6396108"/>
            <a:ext cx="1752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dirty="0" smtClean="0"/>
              <a:t>CAUCA 17 (3) NARIÑO 9 (3)</a:t>
            </a:r>
          </a:p>
          <a:p>
            <a:pPr algn="ctr"/>
            <a:r>
              <a:rPr lang="es-CO" sz="1100" dirty="0" smtClean="0"/>
              <a:t>VALLE DEL CAUCA 135 (8)</a:t>
            </a:r>
            <a:endParaRPr lang="es-CO" sz="11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643961" y="4190309"/>
            <a:ext cx="122341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dirty="0" smtClean="0"/>
              <a:t>ANTIOQUIA 78 (8)</a:t>
            </a:r>
          </a:p>
          <a:p>
            <a:pPr algn="ctr"/>
            <a:r>
              <a:rPr lang="es-CO" sz="1100" dirty="0" smtClean="0"/>
              <a:t>CHOCO 1 (1)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1140369" y="3417125"/>
            <a:ext cx="26965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dirty="0" smtClean="0"/>
              <a:t>ARAUCA 4 (1) NORTE DE SANTANDER 47 (3)</a:t>
            </a:r>
          </a:p>
          <a:p>
            <a:pPr algn="ctr"/>
            <a:r>
              <a:rPr lang="es-CO" sz="1100" dirty="0" smtClean="0"/>
              <a:t>SANTANDER 35 (6)</a:t>
            </a:r>
            <a:endParaRPr lang="es-CO" sz="11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2971903" y="5576385"/>
            <a:ext cx="21210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dirty="0" smtClean="0"/>
              <a:t>BOYACA 3 (1) CALDAS 30 (7)</a:t>
            </a:r>
          </a:p>
          <a:p>
            <a:pPr algn="ctr"/>
            <a:r>
              <a:rPr lang="es-CO" sz="1100" dirty="0" smtClean="0"/>
              <a:t>QUINDIO 33 (2) RISARALDA 28 (1)</a:t>
            </a:r>
          </a:p>
          <a:p>
            <a:pPr algn="ctr"/>
            <a:r>
              <a:rPr lang="es-CO" sz="1100" dirty="0" smtClean="0"/>
              <a:t>TOLIMA 42 (4)</a:t>
            </a:r>
            <a:endParaRPr lang="es-CO" sz="11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0134600" y="9715500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7076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201706"/>
              </p:ext>
            </p:extLst>
          </p:nvPr>
        </p:nvGraphicFramePr>
        <p:xfrm>
          <a:off x="1143000" y="1333500"/>
          <a:ext cx="69342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333500"/>
            <a:ext cx="8458200" cy="36041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5829300"/>
            <a:ext cx="8243284" cy="41383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60102" y="367725"/>
            <a:ext cx="10263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 smtClean="0"/>
              <a:t>VARIABLES DE SEGUIMIENTO </a:t>
            </a:r>
            <a:r>
              <a:rPr lang="es-CO" sz="3200" b="1" dirty="0" smtClean="0"/>
              <a:t>CUENTA DE ALTO COSTO </a:t>
            </a:r>
            <a:r>
              <a:rPr lang="es-CO" sz="3200" b="1" dirty="0" smtClean="0"/>
              <a:t>2022</a:t>
            </a:r>
            <a:endParaRPr lang="es-CO" sz="32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rcRect l="55329"/>
          <a:stretch>
            <a:fillRect/>
          </a:stretch>
        </p:blipFill>
        <p:spPr>
          <a:xfrm>
            <a:off x="8763064" y="-123641"/>
            <a:ext cx="11686506" cy="1053428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505200" y="1027454"/>
            <a:ext cx="319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DISTRIBUCION POR GENERO</a:t>
            </a:r>
            <a:endParaRPr lang="es-CO" sz="20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1734800" y="1027454"/>
            <a:ext cx="391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DISTRIBUCION POR GRUPO ETARIO</a:t>
            </a:r>
            <a:endParaRPr lang="es-CO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280478" y="5493480"/>
            <a:ext cx="3209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DISTRIBUCION POR ESTADIO</a:t>
            </a:r>
            <a:endParaRPr lang="es-CO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757833" y="148465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91% SEXO MASCULINO 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7931394" y="6049278"/>
            <a:ext cx="1600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34% ESTADIO 3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2311955" y="1474786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59% DE 26 A 40 AÑOS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3868400" y="9782934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71580"/>
              </p:ext>
            </p:extLst>
          </p:nvPr>
        </p:nvGraphicFramePr>
        <p:xfrm>
          <a:off x="1905000" y="1257300"/>
          <a:ext cx="142494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860102" y="367725"/>
            <a:ext cx="10263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 smtClean="0"/>
              <a:t>VARIABLES DE SEGUIMIENTO </a:t>
            </a:r>
            <a:r>
              <a:rPr lang="es-CO" sz="3200" b="1" dirty="0" smtClean="0"/>
              <a:t>CUENTA DE ALTO COSTO </a:t>
            </a:r>
            <a:r>
              <a:rPr lang="es-CO" sz="3200" b="1" dirty="0" smtClean="0"/>
              <a:t>2022</a:t>
            </a:r>
            <a:endParaRPr lang="es-CO" sz="32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305800" y="-123641"/>
            <a:ext cx="12143770" cy="105342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924800" y="812292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74,45%  CD4 &gt; 350 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3944600" y="9860452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009651"/>
              </p:ext>
            </p:extLst>
          </p:nvPr>
        </p:nvGraphicFramePr>
        <p:xfrm>
          <a:off x="1600200" y="952500"/>
          <a:ext cx="15621000" cy="784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860102" y="367725"/>
            <a:ext cx="10263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 smtClean="0"/>
              <a:t>VARIABLES DE SEGUIMIENTO </a:t>
            </a:r>
            <a:r>
              <a:rPr lang="es-CO" sz="3200" b="1" dirty="0" smtClean="0"/>
              <a:t>CUENTA DE ALTO COSTO </a:t>
            </a:r>
            <a:r>
              <a:rPr lang="es-CO" sz="3200" b="1" dirty="0" smtClean="0"/>
              <a:t>2022</a:t>
            </a:r>
            <a:endParaRPr lang="es-CO" sz="32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305800" y="-123641"/>
            <a:ext cx="12143770" cy="1053428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733800" y="1714500"/>
            <a:ext cx="2286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14020800" y="9877241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0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"/>
            <a:ext cx="8086428" cy="38158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33800" y="4381500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INFECTOLOGIA 85,60%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24510"/>
            <a:ext cx="7239000" cy="38104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030200" y="4381500"/>
            <a:ext cx="20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PSICOLOGIA 86,90%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219699"/>
            <a:ext cx="8086428" cy="37000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67000" y="9105900"/>
            <a:ext cx="33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QUIMICO FARMACEUTICO 77,30%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16" y="5219698"/>
            <a:ext cx="7110249" cy="370000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192000" y="9100818"/>
            <a:ext cx="255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TRABAJO SOCIAL 77,49 %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5562600" y="272584"/>
            <a:ext cx="6815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 smtClean="0"/>
              <a:t>VARIABLES DE SEGUIMIENTO CAC 2022</a:t>
            </a:r>
            <a:endParaRPr lang="es-CO" sz="32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rcRect l="55329"/>
          <a:stretch>
            <a:fillRect/>
          </a:stretch>
        </p:blipFill>
        <p:spPr>
          <a:xfrm>
            <a:off x="8305800" y="-123641"/>
            <a:ext cx="12143770" cy="1053428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4095800" y="9904414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62" y="0"/>
            <a:ext cx="1464062" cy="13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4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89" y="1409701"/>
            <a:ext cx="13777011" cy="712097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84096" y="367725"/>
            <a:ext cx="6815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 smtClean="0"/>
              <a:t>VARIABLES DE SEGUIMIENTO CAC 2022</a:t>
            </a:r>
            <a:endParaRPr lang="es-CO" sz="32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7458132" y="8618548"/>
            <a:ext cx="270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TERAPIA ANTIRETROVIRAL </a:t>
            </a:r>
            <a:endParaRPr lang="es-CO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ED5F62-6DFF-9538-DB97-4B51A05F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55329"/>
          <a:stretch>
            <a:fillRect/>
          </a:stretch>
        </p:blipFill>
        <p:spPr>
          <a:xfrm>
            <a:off x="8305800" y="-123641"/>
            <a:ext cx="12143770" cy="105342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020800" y="9879355"/>
            <a:ext cx="411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FUENTE: PROGRAMA B24X VIVIR IPS 2022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C7C771-7874-342D-64C5-9F3B92CA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260321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6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593</Words>
  <Application>Microsoft Office PowerPoint</Application>
  <PresentationFormat>Personalizado</PresentationFormat>
  <Paragraphs>133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PT Sans Bold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Vivir</dc:title>
  <dc:creator>Eric Delgado</dc:creator>
  <cp:lastModifiedBy>Eric Delgado</cp:lastModifiedBy>
  <cp:revision>81</cp:revision>
  <dcterms:created xsi:type="dcterms:W3CDTF">2006-08-16T00:00:00Z</dcterms:created>
  <dcterms:modified xsi:type="dcterms:W3CDTF">2022-12-21T14:59:34Z</dcterms:modified>
  <dc:identifier>DAExWm6mz6g</dc:identifier>
</cp:coreProperties>
</file>